
<file path=[Content_Types].xml><?xml version="1.0" encoding="utf-8"?>
<Types xmlns="http://schemas.openxmlformats.org/package/2006/content-types">
  <Default Extension="jpeg" ContentType="image/jpeg"/>
  <Default Extension="jpg" ContentType="image/jpeg"/>
  <Default Extension="mid" ContentType="audio/mid"/>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8"/>
  </p:notesMasterIdLst>
  <p:sldIdLst>
    <p:sldId id="256" r:id="rId2"/>
    <p:sldId id="360" r:id="rId3"/>
    <p:sldId id="310" r:id="rId4"/>
    <p:sldId id="335" r:id="rId5"/>
    <p:sldId id="319" r:id="rId6"/>
    <p:sldId id="325" r:id="rId7"/>
    <p:sldId id="336" r:id="rId8"/>
    <p:sldId id="261" r:id="rId9"/>
    <p:sldId id="257" r:id="rId10"/>
    <p:sldId id="348" r:id="rId11"/>
    <p:sldId id="362" r:id="rId12"/>
    <p:sldId id="357" r:id="rId13"/>
    <p:sldId id="358" r:id="rId14"/>
    <p:sldId id="267" r:id="rId15"/>
    <p:sldId id="361" r:id="rId16"/>
    <p:sldId id="317" r:id="rId17"/>
    <p:sldId id="259" r:id="rId18"/>
    <p:sldId id="344" r:id="rId19"/>
    <p:sldId id="337" r:id="rId20"/>
    <p:sldId id="338" r:id="rId21"/>
    <p:sldId id="339" r:id="rId22"/>
    <p:sldId id="333" r:id="rId23"/>
    <p:sldId id="340" r:id="rId24"/>
    <p:sldId id="341" r:id="rId25"/>
    <p:sldId id="347" r:id="rId26"/>
    <p:sldId id="308" r:id="rId27"/>
    <p:sldId id="262" r:id="rId28"/>
    <p:sldId id="263" r:id="rId29"/>
    <p:sldId id="355" r:id="rId30"/>
    <p:sldId id="359" r:id="rId31"/>
    <p:sldId id="343" r:id="rId32"/>
    <p:sldId id="258" r:id="rId33"/>
    <p:sldId id="266" r:id="rId34"/>
    <p:sldId id="316" r:id="rId35"/>
    <p:sldId id="315" r:id="rId36"/>
    <p:sldId id="328" r:id="rId37"/>
    <p:sldId id="285" r:id="rId38"/>
    <p:sldId id="314" r:id="rId39"/>
    <p:sldId id="345" r:id="rId40"/>
    <p:sldId id="346" r:id="rId41"/>
    <p:sldId id="342" r:id="rId42"/>
    <p:sldId id="354" r:id="rId43"/>
    <p:sldId id="305" r:id="rId44"/>
    <p:sldId id="280" r:id="rId45"/>
    <p:sldId id="304" r:id="rId46"/>
    <p:sldId id="260" r:id="rId47"/>
    <p:sldId id="311" r:id="rId48"/>
    <p:sldId id="332" r:id="rId49"/>
    <p:sldId id="307" r:id="rId50"/>
    <p:sldId id="356" r:id="rId51"/>
    <p:sldId id="349" r:id="rId52"/>
    <p:sldId id="364" r:id="rId53"/>
    <p:sldId id="363" r:id="rId54"/>
    <p:sldId id="323" r:id="rId55"/>
    <p:sldId id="306" r:id="rId56"/>
    <p:sldId id="278" r:id="rId5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853" autoAdjust="0"/>
    <p:restoredTop sz="94660"/>
  </p:normalViewPr>
  <p:slideViewPr>
    <p:cSldViewPr snapToGrid="0">
      <p:cViewPr varScale="1">
        <p:scale>
          <a:sx n="67" d="100"/>
          <a:sy n="67" d="100"/>
        </p:scale>
        <p:origin x="672" y="60"/>
      </p:cViewPr>
      <p:guideLst/>
    </p:cSldViewPr>
  </p:slideViewPr>
  <p:notesTextViewPr>
    <p:cViewPr>
      <p:scale>
        <a:sx n="1" d="1"/>
        <a:sy n="1" d="1"/>
      </p:scale>
      <p:origin x="0" y="0"/>
    </p:cViewPr>
  </p:notesTextViewPr>
  <p:sorterViewPr>
    <p:cViewPr>
      <p:scale>
        <a:sx n="170" d="100"/>
        <a:sy n="170" d="100"/>
      </p:scale>
      <p:origin x="0" y="-5670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CC05806-554E-4C72-B774-78A93D0CB1DE}" type="doc">
      <dgm:prSet loTypeId="urn:microsoft.com/office/officeart/2005/8/layout/cycle8" loCatId="cycle" qsTypeId="urn:microsoft.com/office/officeart/2005/8/quickstyle/simple1" qsCatId="simple" csTypeId="urn:microsoft.com/office/officeart/2005/8/colors/accent1_2" csCatId="accent1" phldr="1"/>
      <dgm:spPr/>
    </dgm:pt>
    <dgm:pt modelId="{4249EFA6-4830-45F8-A55C-BE2F725224B1}">
      <dgm:prSet phldrT="[Text]" custT="1"/>
      <dgm:spPr>
        <a:solidFill>
          <a:schemeClr val="bg1"/>
        </a:solidFill>
      </dgm:spPr>
      <dgm:t>
        <a:bodyPr/>
        <a:lstStyle/>
        <a:p>
          <a:endParaRPr lang="en-US" sz="2100" b="1" dirty="0">
            <a:solidFill>
              <a:schemeClr val="tx1"/>
            </a:solidFill>
          </a:endParaRPr>
        </a:p>
        <a:p>
          <a:endParaRPr lang="en-US" sz="1600" dirty="0">
            <a:solidFill>
              <a:schemeClr val="tx1"/>
            </a:solidFill>
          </a:endParaRPr>
        </a:p>
      </dgm:t>
    </dgm:pt>
    <dgm:pt modelId="{7BC00E7A-090B-48AA-8297-28760D2CCF81}" type="parTrans" cxnId="{554B650B-8F20-43E5-A128-4FA7B6B80E20}">
      <dgm:prSet/>
      <dgm:spPr/>
      <dgm:t>
        <a:bodyPr/>
        <a:lstStyle/>
        <a:p>
          <a:endParaRPr lang="en-US"/>
        </a:p>
      </dgm:t>
    </dgm:pt>
    <dgm:pt modelId="{0E14C1B3-7562-41AD-9AA0-79E3274E7670}" type="sibTrans" cxnId="{554B650B-8F20-43E5-A128-4FA7B6B80E20}">
      <dgm:prSet/>
      <dgm:spPr/>
      <dgm:t>
        <a:bodyPr/>
        <a:lstStyle/>
        <a:p>
          <a:endParaRPr lang="en-US"/>
        </a:p>
      </dgm:t>
    </dgm:pt>
    <dgm:pt modelId="{1F62919C-AFCD-4110-89D4-96E091692659}">
      <dgm:prSet phldrT="[Text]" custT="1"/>
      <dgm:spPr>
        <a:solidFill>
          <a:schemeClr val="bg1"/>
        </a:solidFill>
      </dgm:spPr>
      <dgm:t>
        <a:bodyPr/>
        <a:lstStyle/>
        <a:p>
          <a:endParaRPr lang="en-US" sz="2400" b="1" dirty="0">
            <a:solidFill>
              <a:schemeClr val="tx1"/>
            </a:solidFill>
          </a:endParaRPr>
        </a:p>
        <a:p>
          <a:endParaRPr lang="en-US" sz="3000" b="1" dirty="0">
            <a:solidFill>
              <a:schemeClr val="tx1"/>
            </a:solidFill>
          </a:endParaRPr>
        </a:p>
        <a:p>
          <a:r>
            <a:rPr lang="en-US" sz="1800" dirty="0"/>
            <a:t>Give </a:t>
          </a:r>
        </a:p>
        <a:p>
          <a:r>
            <a:rPr lang="en-US" sz="1800" dirty="0"/>
            <a:t>Time, Talents &amp; Treasures</a:t>
          </a:r>
        </a:p>
        <a:p>
          <a:r>
            <a:rPr lang="en-US" sz="1800" dirty="0"/>
            <a:t>achieve goals</a:t>
          </a:r>
        </a:p>
        <a:p>
          <a:pPr rtl="0"/>
          <a:endParaRPr lang="en-US" sz="1800" b="0" dirty="0">
            <a:solidFill>
              <a:schemeClr val="tx1"/>
            </a:solidFill>
            <a:latin typeface="Calibri Light" panose="020F0302020204030204"/>
          </a:endParaRPr>
        </a:p>
      </dgm:t>
    </dgm:pt>
    <dgm:pt modelId="{57D9961D-F64B-4D12-A5B0-6DC05DE111E5}" type="sibTrans" cxnId="{DF8BE604-941E-4223-B0B7-73939D08632A}">
      <dgm:prSet/>
      <dgm:spPr/>
      <dgm:t>
        <a:bodyPr/>
        <a:lstStyle/>
        <a:p>
          <a:endParaRPr lang="en-US"/>
        </a:p>
      </dgm:t>
    </dgm:pt>
    <dgm:pt modelId="{9B762E6F-A6BF-4CC2-9E2E-409EA29A95E4}" type="parTrans" cxnId="{DF8BE604-941E-4223-B0B7-73939D08632A}">
      <dgm:prSet/>
      <dgm:spPr/>
      <dgm:t>
        <a:bodyPr/>
        <a:lstStyle/>
        <a:p>
          <a:endParaRPr lang="en-US"/>
        </a:p>
      </dgm:t>
    </dgm:pt>
    <dgm:pt modelId="{583E7D64-31FA-4380-BD0B-16DBCDEC0493}" type="pres">
      <dgm:prSet presAssocID="{1CC05806-554E-4C72-B774-78A93D0CB1DE}" presName="compositeShape" presStyleCnt="0">
        <dgm:presLayoutVars>
          <dgm:chMax val="7"/>
          <dgm:dir/>
          <dgm:resizeHandles val="exact"/>
        </dgm:presLayoutVars>
      </dgm:prSet>
      <dgm:spPr/>
    </dgm:pt>
    <dgm:pt modelId="{4AC5E526-71D5-45B6-895C-E24B57CD7CDB}" type="pres">
      <dgm:prSet presAssocID="{1CC05806-554E-4C72-B774-78A93D0CB1DE}" presName="wedge1" presStyleLbl="node1" presStyleIdx="0" presStyleCnt="2" custScaleX="134513" custLinFactNeighborX="582" custLinFactNeighborY="1786"/>
      <dgm:spPr/>
    </dgm:pt>
    <dgm:pt modelId="{65B15463-C33D-404D-A700-19A757CEDE18}" type="pres">
      <dgm:prSet presAssocID="{1CC05806-554E-4C72-B774-78A93D0CB1DE}" presName="dummy1a" presStyleCnt="0"/>
      <dgm:spPr/>
    </dgm:pt>
    <dgm:pt modelId="{F8080CB5-2075-45AE-94F7-4F76E3DD1F14}" type="pres">
      <dgm:prSet presAssocID="{1CC05806-554E-4C72-B774-78A93D0CB1DE}" presName="dummy1b" presStyleCnt="0"/>
      <dgm:spPr/>
    </dgm:pt>
    <dgm:pt modelId="{77EED218-31D3-454C-A973-3BF3B1EA1807}" type="pres">
      <dgm:prSet presAssocID="{1CC05806-554E-4C72-B774-78A93D0CB1DE}" presName="wedge1Tx" presStyleLbl="node1" presStyleIdx="0" presStyleCnt="2">
        <dgm:presLayoutVars>
          <dgm:chMax val="0"/>
          <dgm:chPref val="0"/>
          <dgm:bulletEnabled val="1"/>
        </dgm:presLayoutVars>
      </dgm:prSet>
      <dgm:spPr/>
    </dgm:pt>
    <dgm:pt modelId="{6C4D719C-6223-453A-9A2B-950FF1C94136}" type="pres">
      <dgm:prSet presAssocID="{1CC05806-554E-4C72-B774-78A93D0CB1DE}" presName="wedge2" presStyleLbl="node1" presStyleIdx="1" presStyleCnt="2" custScaleX="110076" custLinFactNeighborX="275" custLinFactNeighborY="370"/>
      <dgm:spPr/>
    </dgm:pt>
    <dgm:pt modelId="{81A1F69A-9832-43F3-9DC3-42FB75C524D8}" type="pres">
      <dgm:prSet presAssocID="{1CC05806-554E-4C72-B774-78A93D0CB1DE}" presName="dummy2a" presStyleCnt="0"/>
      <dgm:spPr/>
    </dgm:pt>
    <dgm:pt modelId="{455F54FC-F640-4ED6-A7E6-416F5BF00F5F}" type="pres">
      <dgm:prSet presAssocID="{1CC05806-554E-4C72-B774-78A93D0CB1DE}" presName="dummy2b" presStyleCnt="0"/>
      <dgm:spPr/>
    </dgm:pt>
    <dgm:pt modelId="{23D62853-D4AD-44D7-B5EC-6D065A37D7C5}" type="pres">
      <dgm:prSet presAssocID="{1CC05806-554E-4C72-B774-78A93D0CB1DE}" presName="wedge2Tx" presStyleLbl="node1" presStyleIdx="1" presStyleCnt="2">
        <dgm:presLayoutVars>
          <dgm:chMax val="0"/>
          <dgm:chPref val="0"/>
          <dgm:bulletEnabled val="1"/>
        </dgm:presLayoutVars>
      </dgm:prSet>
      <dgm:spPr/>
    </dgm:pt>
    <dgm:pt modelId="{59C96294-1624-4377-AC51-8FB55167CF6E}" type="pres">
      <dgm:prSet presAssocID="{57D9961D-F64B-4D12-A5B0-6DC05DE111E5}" presName="arrowWedge1" presStyleLbl="fgSibTrans2D1" presStyleIdx="0" presStyleCnt="2" custScaleX="98987" custLinFactNeighborX="13013" custLinFactNeighborY="-1260"/>
      <dgm:spPr>
        <a:solidFill>
          <a:schemeClr val="tx1"/>
        </a:solidFill>
      </dgm:spPr>
    </dgm:pt>
    <dgm:pt modelId="{82D4CD95-AED9-4365-A38B-3C7E610042B9}" type="pres">
      <dgm:prSet presAssocID="{0E14C1B3-7562-41AD-9AA0-79E3274E7670}" presName="arrowWedge2" presStyleLbl="fgSibTrans2D1" presStyleIdx="1" presStyleCnt="2" custLinFactNeighborX="-7754" custLinFactNeighborY="329"/>
      <dgm:spPr>
        <a:solidFill>
          <a:schemeClr val="tx1"/>
        </a:solidFill>
      </dgm:spPr>
    </dgm:pt>
  </dgm:ptLst>
  <dgm:cxnLst>
    <dgm:cxn modelId="{DF8BE604-941E-4223-B0B7-73939D08632A}" srcId="{1CC05806-554E-4C72-B774-78A93D0CB1DE}" destId="{1F62919C-AFCD-4110-89D4-96E091692659}" srcOrd="0" destOrd="0" parTransId="{9B762E6F-A6BF-4CC2-9E2E-409EA29A95E4}" sibTransId="{57D9961D-F64B-4D12-A5B0-6DC05DE111E5}"/>
    <dgm:cxn modelId="{554B650B-8F20-43E5-A128-4FA7B6B80E20}" srcId="{1CC05806-554E-4C72-B774-78A93D0CB1DE}" destId="{4249EFA6-4830-45F8-A55C-BE2F725224B1}" srcOrd="1" destOrd="0" parTransId="{7BC00E7A-090B-48AA-8297-28760D2CCF81}" sibTransId="{0E14C1B3-7562-41AD-9AA0-79E3274E7670}"/>
    <dgm:cxn modelId="{6617FC27-4101-4834-B10B-FAF3C53912B2}" type="presOf" srcId="{1F62919C-AFCD-4110-89D4-96E091692659}" destId="{4AC5E526-71D5-45B6-895C-E24B57CD7CDB}" srcOrd="0" destOrd="0" presId="urn:microsoft.com/office/officeart/2005/8/layout/cycle8"/>
    <dgm:cxn modelId="{2682584F-4E20-4F03-9ADA-524FFDB881E5}" type="presOf" srcId="{4249EFA6-4830-45F8-A55C-BE2F725224B1}" destId="{6C4D719C-6223-453A-9A2B-950FF1C94136}" srcOrd="0" destOrd="0" presId="urn:microsoft.com/office/officeart/2005/8/layout/cycle8"/>
    <dgm:cxn modelId="{1C7E1470-C613-4440-85FF-C8611986DE70}" type="presOf" srcId="{4249EFA6-4830-45F8-A55C-BE2F725224B1}" destId="{23D62853-D4AD-44D7-B5EC-6D065A37D7C5}" srcOrd="1" destOrd="0" presId="urn:microsoft.com/office/officeart/2005/8/layout/cycle8"/>
    <dgm:cxn modelId="{8C5E177E-22EF-4E96-8BF3-AABF0E161BA2}" type="presOf" srcId="{1CC05806-554E-4C72-B774-78A93D0CB1DE}" destId="{583E7D64-31FA-4380-BD0B-16DBCDEC0493}" srcOrd="0" destOrd="0" presId="urn:microsoft.com/office/officeart/2005/8/layout/cycle8"/>
    <dgm:cxn modelId="{EA08F5FB-765D-47CD-840A-980158DB35DB}" type="presOf" srcId="{1F62919C-AFCD-4110-89D4-96E091692659}" destId="{77EED218-31D3-454C-A973-3BF3B1EA1807}" srcOrd="1" destOrd="0" presId="urn:microsoft.com/office/officeart/2005/8/layout/cycle8"/>
    <dgm:cxn modelId="{E4ED9794-2DE0-4161-9711-06E49A6943AF}" type="presParOf" srcId="{583E7D64-31FA-4380-BD0B-16DBCDEC0493}" destId="{4AC5E526-71D5-45B6-895C-E24B57CD7CDB}" srcOrd="0" destOrd="0" presId="urn:microsoft.com/office/officeart/2005/8/layout/cycle8"/>
    <dgm:cxn modelId="{9E86FA3F-B5DA-4EDB-9B4A-21C9995E69D9}" type="presParOf" srcId="{583E7D64-31FA-4380-BD0B-16DBCDEC0493}" destId="{65B15463-C33D-404D-A700-19A757CEDE18}" srcOrd="1" destOrd="0" presId="urn:microsoft.com/office/officeart/2005/8/layout/cycle8"/>
    <dgm:cxn modelId="{0872CFD3-0498-4E3F-94DE-0493E27D3DA9}" type="presParOf" srcId="{583E7D64-31FA-4380-BD0B-16DBCDEC0493}" destId="{F8080CB5-2075-45AE-94F7-4F76E3DD1F14}" srcOrd="2" destOrd="0" presId="urn:microsoft.com/office/officeart/2005/8/layout/cycle8"/>
    <dgm:cxn modelId="{24D7CC5E-79B4-4FC3-AD4E-6881F82BF2D3}" type="presParOf" srcId="{583E7D64-31FA-4380-BD0B-16DBCDEC0493}" destId="{77EED218-31D3-454C-A973-3BF3B1EA1807}" srcOrd="3" destOrd="0" presId="urn:microsoft.com/office/officeart/2005/8/layout/cycle8"/>
    <dgm:cxn modelId="{E9AEE24A-7950-4ACC-9F91-092F1BFBADF1}" type="presParOf" srcId="{583E7D64-31FA-4380-BD0B-16DBCDEC0493}" destId="{6C4D719C-6223-453A-9A2B-950FF1C94136}" srcOrd="4" destOrd="0" presId="urn:microsoft.com/office/officeart/2005/8/layout/cycle8"/>
    <dgm:cxn modelId="{73DFDB0D-B806-4B45-9175-C96FBC288936}" type="presParOf" srcId="{583E7D64-31FA-4380-BD0B-16DBCDEC0493}" destId="{81A1F69A-9832-43F3-9DC3-42FB75C524D8}" srcOrd="5" destOrd="0" presId="urn:microsoft.com/office/officeart/2005/8/layout/cycle8"/>
    <dgm:cxn modelId="{A2027EFE-02D2-4691-8761-1F1501438231}" type="presParOf" srcId="{583E7D64-31FA-4380-BD0B-16DBCDEC0493}" destId="{455F54FC-F640-4ED6-A7E6-416F5BF00F5F}" srcOrd="6" destOrd="0" presId="urn:microsoft.com/office/officeart/2005/8/layout/cycle8"/>
    <dgm:cxn modelId="{00378802-6DDA-45EF-89BE-42954899199C}" type="presParOf" srcId="{583E7D64-31FA-4380-BD0B-16DBCDEC0493}" destId="{23D62853-D4AD-44D7-B5EC-6D065A37D7C5}" srcOrd="7" destOrd="0" presId="urn:microsoft.com/office/officeart/2005/8/layout/cycle8"/>
    <dgm:cxn modelId="{B26F8213-1319-4A62-AAA9-14E79ABAB1D5}" type="presParOf" srcId="{583E7D64-31FA-4380-BD0B-16DBCDEC0493}" destId="{59C96294-1624-4377-AC51-8FB55167CF6E}" srcOrd="8" destOrd="0" presId="urn:microsoft.com/office/officeart/2005/8/layout/cycle8"/>
    <dgm:cxn modelId="{85C90F5B-D6F5-4E50-9331-234014E8F951}" type="presParOf" srcId="{583E7D64-31FA-4380-BD0B-16DBCDEC0493}" destId="{82D4CD95-AED9-4365-A38B-3C7E610042B9}" srcOrd="9" destOrd="0" presId="urn:microsoft.com/office/officeart/2005/8/layout/cycle8"/>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C5E526-71D5-45B6-895C-E24B57CD7CDB}">
      <dsp:nvSpPr>
        <dsp:cNvPr id="0" name=""/>
        <dsp:cNvSpPr/>
      </dsp:nvSpPr>
      <dsp:spPr>
        <a:xfrm>
          <a:off x="1596565" y="532422"/>
          <a:ext cx="6546440" cy="4866771"/>
        </a:xfrm>
        <a:prstGeom prst="pie">
          <a:avLst>
            <a:gd name="adj1" fmla="val 16200000"/>
            <a:gd name="adj2" fmla="val 5400000"/>
          </a:avLst>
        </a:prstGeom>
        <a:solidFill>
          <a:schemeClr val="bg1"/>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endParaRPr lang="en-US" sz="2400" b="1" kern="1200" dirty="0">
            <a:solidFill>
              <a:schemeClr val="tx1"/>
            </a:solidFill>
          </a:endParaRPr>
        </a:p>
        <a:p>
          <a:pPr marL="0" lvl="0" indent="0" algn="ctr" defTabSz="1066800">
            <a:lnSpc>
              <a:spcPct val="90000"/>
            </a:lnSpc>
            <a:spcBef>
              <a:spcPct val="0"/>
            </a:spcBef>
            <a:spcAft>
              <a:spcPct val="35000"/>
            </a:spcAft>
            <a:buNone/>
          </a:pPr>
          <a:endParaRPr lang="en-US" sz="3000" b="1" kern="1200" dirty="0">
            <a:solidFill>
              <a:schemeClr val="tx1"/>
            </a:solidFill>
          </a:endParaRPr>
        </a:p>
        <a:p>
          <a:pPr marL="0" lvl="0" indent="0" algn="ctr" defTabSz="1066800">
            <a:lnSpc>
              <a:spcPct val="90000"/>
            </a:lnSpc>
            <a:spcBef>
              <a:spcPct val="0"/>
            </a:spcBef>
            <a:spcAft>
              <a:spcPct val="35000"/>
            </a:spcAft>
            <a:buNone/>
          </a:pPr>
          <a:r>
            <a:rPr lang="en-US" sz="1800" kern="1200" dirty="0"/>
            <a:t>Give </a:t>
          </a:r>
        </a:p>
        <a:p>
          <a:pPr marL="0" lvl="0" indent="0" algn="ctr" defTabSz="1066800">
            <a:lnSpc>
              <a:spcPct val="90000"/>
            </a:lnSpc>
            <a:spcBef>
              <a:spcPct val="0"/>
            </a:spcBef>
            <a:spcAft>
              <a:spcPct val="35000"/>
            </a:spcAft>
            <a:buNone/>
          </a:pPr>
          <a:r>
            <a:rPr lang="en-US" sz="1800" kern="1200" dirty="0"/>
            <a:t>Time, Talents &amp; Treasures</a:t>
          </a:r>
        </a:p>
        <a:p>
          <a:pPr marL="0" lvl="0" indent="0" algn="ctr" defTabSz="1066800">
            <a:lnSpc>
              <a:spcPct val="90000"/>
            </a:lnSpc>
            <a:spcBef>
              <a:spcPct val="0"/>
            </a:spcBef>
            <a:spcAft>
              <a:spcPct val="35000"/>
            </a:spcAft>
            <a:buNone/>
          </a:pPr>
          <a:r>
            <a:rPr lang="en-US" sz="1800" kern="1200" dirty="0"/>
            <a:t>achieve goals</a:t>
          </a:r>
        </a:p>
        <a:p>
          <a:pPr marL="0" lvl="0" indent="0" algn="ctr" defTabSz="1066800" rtl="0">
            <a:lnSpc>
              <a:spcPct val="90000"/>
            </a:lnSpc>
            <a:spcBef>
              <a:spcPct val="0"/>
            </a:spcBef>
            <a:spcAft>
              <a:spcPct val="35000"/>
            </a:spcAft>
            <a:buNone/>
          </a:pPr>
          <a:endParaRPr lang="en-US" sz="1800" b="0" kern="1200" dirty="0">
            <a:solidFill>
              <a:schemeClr val="tx1"/>
            </a:solidFill>
            <a:latin typeface="Calibri Light" panose="020F0302020204030204"/>
          </a:endParaRPr>
        </a:p>
      </dsp:txBody>
      <dsp:txXfrm>
        <a:off x="5173727" y="1807053"/>
        <a:ext cx="2338014" cy="2317510"/>
      </dsp:txXfrm>
    </dsp:sp>
    <dsp:sp modelId="{6C4D719C-6223-453A-9A2B-950FF1C94136}">
      <dsp:nvSpPr>
        <dsp:cNvPr id="0" name=""/>
        <dsp:cNvSpPr/>
      </dsp:nvSpPr>
      <dsp:spPr>
        <a:xfrm>
          <a:off x="1944519" y="463509"/>
          <a:ext cx="5357147" cy="4866771"/>
        </a:xfrm>
        <a:prstGeom prst="pie">
          <a:avLst>
            <a:gd name="adj1" fmla="val 5400000"/>
            <a:gd name="adj2" fmla="val 16200000"/>
          </a:avLst>
        </a:prstGeom>
        <a:solidFill>
          <a:schemeClr val="bg1"/>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endParaRPr lang="en-US" sz="2100" b="1" kern="1200" dirty="0">
            <a:solidFill>
              <a:schemeClr val="tx1"/>
            </a:solidFill>
          </a:endParaRPr>
        </a:p>
        <a:p>
          <a:pPr marL="0" lvl="0" indent="0" algn="ctr" defTabSz="933450">
            <a:lnSpc>
              <a:spcPct val="90000"/>
            </a:lnSpc>
            <a:spcBef>
              <a:spcPct val="0"/>
            </a:spcBef>
            <a:spcAft>
              <a:spcPct val="35000"/>
            </a:spcAft>
            <a:buNone/>
          </a:pPr>
          <a:endParaRPr lang="en-US" sz="1600" kern="1200" dirty="0">
            <a:solidFill>
              <a:schemeClr val="tx1"/>
            </a:solidFill>
          </a:endParaRPr>
        </a:p>
      </dsp:txBody>
      <dsp:txXfrm>
        <a:off x="2461101" y="1738139"/>
        <a:ext cx="1913267" cy="2317510"/>
      </dsp:txXfrm>
    </dsp:sp>
    <dsp:sp modelId="{59C96294-1624-4377-AC51-8FB55167CF6E}">
      <dsp:nvSpPr>
        <dsp:cNvPr id="0" name=""/>
        <dsp:cNvSpPr/>
      </dsp:nvSpPr>
      <dsp:spPr>
        <a:xfrm>
          <a:off x="2866192" y="162232"/>
          <a:ext cx="5413920" cy="5469324"/>
        </a:xfrm>
        <a:prstGeom prst="circularArrow">
          <a:avLst>
            <a:gd name="adj1" fmla="val 5085"/>
            <a:gd name="adj2" fmla="val 327528"/>
            <a:gd name="adj3" fmla="val 5072472"/>
            <a:gd name="adj4" fmla="val 16200000"/>
            <a:gd name="adj5" fmla="val 5932"/>
          </a:avLst>
        </a:prstGeom>
        <a:solidFill>
          <a:schemeClr val="tx1"/>
        </a:solidFill>
        <a:ln>
          <a:noFill/>
        </a:ln>
        <a:effectLst/>
      </dsp:spPr>
      <dsp:style>
        <a:lnRef idx="0">
          <a:scrgbClr r="0" g="0" b="0"/>
        </a:lnRef>
        <a:fillRef idx="1">
          <a:scrgbClr r="0" g="0" b="0"/>
        </a:fillRef>
        <a:effectRef idx="0">
          <a:scrgbClr r="0" g="0" b="0"/>
        </a:effectRef>
        <a:fontRef idx="minor">
          <a:schemeClr val="lt1"/>
        </a:fontRef>
      </dsp:style>
    </dsp:sp>
    <dsp:sp modelId="{82D4CD95-AED9-4365-A38B-3C7E610042B9}">
      <dsp:nvSpPr>
        <dsp:cNvPr id="0" name=""/>
        <dsp:cNvSpPr/>
      </dsp:nvSpPr>
      <dsp:spPr>
        <a:xfrm>
          <a:off x="1462343" y="180226"/>
          <a:ext cx="5469324" cy="5469324"/>
        </a:xfrm>
        <a:prstGeom prst="circularArrow">
          <a:avLst>
            <a:gd name="adj1" fmla="val 5085"/>
            <a:gd name="adj2" fmla="val 327528"/>
            <a:gd name="adj3" fmla="val 15872472"/>
            <a:gd name="adj4" fmla="val 5400000"/>
            <a:gd name="adj5" fmla="val 5932"/>
          </a:avLst>
        </a:prstGeom>
        <a:solidFill>
          <a:schemeClr val="tx1"/>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17FD8E7-FC51-4EF0-816F-F517582D3589}" type="datetimeFigureOut">
              <a:rPr lang="en-US" smtClean="0"/>
              <a:t>1/15/2025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954672F-3EE1-4A2E-8EC4-AEE9EC9D6C61}" type="slidenum">
              <a:rPr lang="en-US" smtClean="0"/>
              <a:t>‹#›</a:t>
            </a:fld>
            <a:endParaRPr lang="en-US"/>
          </a:p>
        </p:txBody>
      </p:sp>
    </p:spTree>
    <p:extLst>
      <p:ext uri="{BB962C8B-B14F-4D97-AF65-F5344CB8AC3E}">
        <p14:creationId xmlns:p14="http://schemas.microsoft.com/office/powerpoint/2010/main" val="2800246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954672F-3EE1-4A2E-8EC4-AEE9EC9D6C61}" type="slidenum">
              <a:rPr lang="en-US" smtClean="0"/>
              <a:t>1</a:t>
            </a:fld>
            <a:endParaRPr lang="en-US"/>
          </a:p>
        </p:txBody>
      </p:sp>
    </p:spTree>
    <p:extLst>
      <p:ext uri="{BB962C8B-B14F-4D97-AF65-F5344CB8AC3E}">
        <p14:creationId xmlns:p14="http://schemas.microsoft.com/office/powerpoint/2010/main" val="41984115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31864E-6A7C-5CFA-FEA6-806EB5B4F05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5B21A02-00B7-3D98-ECAF-9852AF76438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09B3A73-3B24-3381-32C4-EE5EDCEC600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53431B8-3E12-01BC-E895-4E47B3DEA221}"/>
              </a:ext>
            </a:extLst>
          </p:cNvPr>
          <p:cNvSpPr>
            <a:spLocks noGrp="1"/>
          </p:cNvSpPr>
          <p:nvPr>
            <p:ph type="sldNum" sz="quarter" idx="5"/>
          </p:nvPr>
        </p:nvSpPr>
        <p:spPr/>
        <p:txBody>
          <a:bodyPr/>
          <a:lstStyle/>
          <a:p>
            <a:fld id="{8119B61F-91E2-4822-B0BB-6BAE250E421C}" type="slidenum">
              <a:rPr lang="en-US" smtClean="0"/>
              <a:t>29</a:t>
            </a:fld>
            <a:endParaRPr lang="en-US"/>
          </a:p>
        </p:txBody>
      </p:sp>
    </p:spTree>
    <p:extLst>
      <p:ext uri="{BB962C8B-B14F-4D97-AF65-F5344CB8AC3E}">
        <p14:creationId xmlns:p14="http://schemas.microsoft.com/office/powerpoint/2010/main" val="17151451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119B61F-91E2-4822-B0BB-6BAE250E421C}" type="slidenum">
              <a:rPr lang="en-US" smtClean="0"/>
              <a:t>35</a:t>
            </a:fld>
            <a:endParaRPr lang="en-US"/>
          </a:p>
        </p:txBody>
      </p:sp>
    </p:spTree>
    <p:extLst>
      <p:ext uri="{BB962C8B-B14F-4D97-AF65-F5344CB8AC3E}">
        <p14:creationId xmlns:p14="http://schemas.microsoft.com/office/powerpoint/2010/main" val="35587097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119B61F-91E2-4822-B0BB-6BAE250E421C}" type="slidenum">
              <a:rPr lang="en-US" smtClean="0"/>
              <a:t>36</a:t>
            </a:fld>
            <a:endParaRPr lang="en-US"/>
          </a:p>
        </p:txBody>
      </p:sp>
    </p:spTree>
    <p:extLst>
      <p:ext uri="{BB962C8B-B14F-4D97-AF65-F5344CB8AC3E}">
        <p14:creationId xmlns:p14="http://schemas.microsoft.com/office/powerpoint/2010/main" val="3663473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119B61F-91E2-4822-B0BB-6BAE250E421C}" type="slidenum">
              <a:rPr lang="en-US" smtClean="0"/>
              <a:t>37</a:t>
            </a:fld>
            <a:endParaRPr lang="en-US"/>
          </a:p>
        </p:txBody>
      </p:sp>
    </p:spTree>
    <p:extLst>
      <p:ext uri="{BB962C8B-B14F-4D97-AF65-F5344CB8AC3E}">
        <p14:creationId xmlns:p14="http://schemas.microsoft.com/office/powerpoint/2010/main" val="8266657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119B61F-91E2-4822-B0BB-6BAE250E421C}" type="slidenum">
              <a:rPr lang="en-US" smtClean="0"/>
              <a:t>38</a:t>
            </a:fld>
            <a:endParaRPr lang="en-US"/>
          </a:p>
        </p:txBody>
      </p:sp>
    </p:spTree>
    <p:extLst>
      <p:ext uri="{BB962C8B-B14F-4D97-AF65-F5344CB8AC3E}">
        <p14:creationId xmlns:p14="http://schemas.microsoft.com/office/powerpoint/2010/main" val="33225900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EFFEFF-8127-E8AE-934C-34C6DCEC475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84F278F-2C46-946B-EEAA-8F2ED207944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0C309E2-9936-7EF1-ED26-49BFC6C11A6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4B8910C-DA7D-EFAE-40E1-B414DA0C6E9B}"/>
              </a:ext>
            </a:extLst>
          </p:cNvPr>
          <p:cNvSpPr>
            <a:spLocks noGrp="1"/>
          </p:cNvSpPr>
          <p:nvPr>
            <p:ph type="sldNum" sz="quarter" idx="5"/>
          </p:nvPr>
        </p:nvSpPr>
        <p:spPr/>
        <p:txBody>
          <a:bodyPr/>
          <a:lstStyle/>
          <a:p>
            <a:fld id="{8119B61F-91E2-4822-B0BB-6BAE250E421C}" type="slidenum">
              <a:rPr lang="en-US" smtClean="0"/>
              <a:t>39</a:t>
            </a:fld>
            <a:endParaRPr lang="en-US"/>
          </a:p>
        </p:txBody>
      </p:sp>
    </p:spTree>
    <p:extLst>
      <p:ext uri="{BB962C8B-B14F-4D97-AF65-F5344CB8AC3E}">
        <p14:creationId xmlns:p14="http://schemas.microsoft.com/office/powerpoint/2010/main" val="1928669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872FD0-A044-6E0C-0F88-D764FD2009C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D4EB78-0C20-6C04-643F-B64D60E11FE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F109682-A995-740D-8B65-04F3FF3C057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2CB519C-BAE4-251A-DA20-649F06C6652E}"/>
              </a:ext>
            </a:extLst>
          </p:cNvPr>
          <p:cNvSpPr>
            <a:spLocks noGrp="1"/>
          </p:cNvSpPr>
          <p:nvPr>
            <p:ph type="sldNum" sz="quarter" idx="5"/>
          </p:nvPr>
        </p:nvSpPr>
        <p:spPr/>
        <p:txBody>
          <a:bodyPr/>
          <a:lstStyle/>
          <a:p>
            <a:fld id="{8119B61F-91E2-4822-B0BB-6BAE250E421C}" type="slidenum">
              <a:rPr lang="en-US" smtClean="0"/>
              <a:t>40</a:t>
            </a:fld>
            <a:endParaRPr lang="en-US"/>
          </a:p>
        </p:txBody>
      </p:sp>
    </p:spTree>
    <p:extLst>
      <p:ext uri="{BB962C8B-B14F-4D97-AF65-F5344CB8AC3E}">
        <p14:creationId xmlns:p14="http://schemas.microsoft.com/office/powerpoint/2010/main" val="3989113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263F9F-4883-6CC3-22F4-3184387C273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D468C68-B942-E6FD-C7A7-A12967404CD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688A574-BB3A-9675-E462-741E315BBA3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4D548B7-D917-AD1D-781C-AF6716137E6A}"/>
              </a:ext>
            </a:extLst>
          </p:cNvPr>
          <p:cNvSpPr>
            <a:spLocks noGrp="1"/>
          </p:cNvSpPr>
          <p:nvPr>
            <p:ph type="sldNum" sz="quarter" idx="5"/>
          </p:nvPr>
        </p:nvSpPr>
        <p:spPr/>
        <p:txBody>
          <a:bodyPr/>
          <a:lstStyle/>
          <a:p>
            <a:fld id="{8119B61F-91E2-4822-B0BB-6BAE250E421C}" type="slidenum">
              <a:rPr lang="en-US" smtClean="0"/>
              <a:t>41</a:t>
            </a:fld>
            <a:endParaRPr lang="en-US"/>
          </a:p>
        </p:txBody>
      </p:sp>
    </p:spTree>
    <p:extLst>
      <p:ext uri="{BB962C8B-B14F-4D97-AF65-F5344CB8AC3E}">
        <p14:creationId xmlns:p14="http://schemas.microsoft.com/office/powerpoint/2010/main" val="39497250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E59D3F-E8F4-4899-51AF-A29547BB0CB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1A06D95-A556-B598-E513-2847F3674FC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84D04E3-090A-51B6-1556-6BFF828FAAE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907C6C1-5358-065C-ACB7-26F1FAB4878D}"/>
              </a:ext>
            </a:extLst>
          </p:cNvPr>
          <p:cNvSpPr>
            <a:spLocks noGrp="1"/>
          </p:cNvSpPr>
          <p:nvPr>
            <p:ph type="sldNum" sz="quarter" idx="5"/>
          </p:nvPr>
        </p:nvSpPr>
        <p:spPr/>
        <p:txBody>
          <a:bodyPr/>
          <a:lstStyle/>
          <a:p>
            <a:fld id="{8119B61F-91E2-4822-B0BB-6BAE250E421C}" type="slidenum">
              <a:rPr lang="en-US" smtClean="0"/>
              <a:t>42</a:t>
            </a:fld>
            <a:endParaRPr lang="en-US"/>
          </a:p>
        </p:txBody>
      </p:sp>
    </p:spTree>
    <p:extLst>
      <p:ext uri="{BB962C8B-B14F-4D97-AF65-F5344CB8AC3E}">
        <p14:creationId xmlns:p14="http://schemas.microsoft.com/office/powerpoint/2010/main" val="36612270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954672F-3EE1-4A2E-8EC4-AEE9EC9D6C61}" type="slidenum">
              <a:rPr lang="en-US" smtClean="0"/>
              <a:t>45</a:t>
            </a:fld>
            <a:endParaRPr lang="en-US"/>
          </a:p>
        </p:txBody>
      </p:sp>
    </p:spTree>
    <p:extLst>
      <p:ext uri="{BB962C8B-B14F-4D97-AF65-F5344CB8AC3E}">
        <p14:creationId xmlns:p14="http://schemas.microsoft.com/office/powerpoint/2010/main" val="18757922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Chrysalis </a:t>
            </a:r>
          </a:p>
          <a:p>
            <a:r>
              <a:rPr lang="en-US" dirty="0"/>
              <a:t>Veterans</a:t>
            </a:r>
          </a:p>
        </p:txBody>
      </p:sp>
      <p:sp>
        <p:nvSpPr>
          <p:cNvPr id="4" name="Slide Number Placeholder 3"/>
          <p:cNvSpPr>
            <a:spLocks noGrp="1"/>
          </p:cNvSpPr>
          <p:nvPr>
            <p:ph type="sldNum" sz="quarter" idx="5"/>
          </p:nvPr>
        </p:nvSpPr>
        <p:spPr/>
        <p:txBody>
          <a:bodyPr/>
          <a:lstStyle/>
          <a:p>
            <a:fld id="{368FDFEC-F537-4009-B3BA-1AC944E67B8F}" type="slidenum">
              <a:rPr lang="en-US" smtClean="0"/>
              <a:t>2</a:t>
            </a:fld>
            <a:endParaRPr lang="en-US"/>
          </a:p>
        </p:txBody>
      </p:sp>
    </p:spTree>
    <p:extLst>
      <p:ext uri="{BB962C8B-B14F-4D97-AF65-F5344CB8AC3E}">
        <p14:creationId xmlns:p14="http://schemas.microsoft.com/office/powerpoint/2010/main" val="31535536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119B61F-91E2-4822-B0BB-6BAE250E421C}" type="slidenum">
              <a:rPr lang="en-US" smtClean="0"/>
              <a:t>47</a:t>
            </a:fld>
            <a:endParaRPr lang="en-US"/>
          </a:p>
        </p:txBody>
      </p:sp>
    </p:spTree>
    <p:extLst>
      <p:ext uri="{BB962C8B-B14F-4D97-AF65-F5344CB8AC3E}">
        <p14:creationId xmlns:p14="http://schemas.microsoft.com/office/powerpoint/2010/main" val="3430238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119B61F-91E2-4822-B0BB-6BAE250E421C}" type="slidenum">
              <a:rPr lang="en-US" smtClean="0"/>
              <a:t>55</a:t>
            </a:fld>
            <a:endParaRPr lang="en-US"/>
          </a:p>
        </p:txBody>
      </p:sp>
    </p:spTree>
    <p:extLst>
      <p:ext uri="{BB962C8B-B14F-4D97-AF65-F5344CB8AC3E}">
        <p14:creationId xmlns:p14="http://schemas.microsoft.com/office/powerpoint/2010/main" val="10968864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954672F-3EE1-4A2E-8EC4-AEE9EC9D6C61}" type="slidenum">
              <a:rPr lang="en-US" smtClean="0"/>
              <a:t>10</a:t>
            </a:fld>
            <a:endParaRPr lang="en-US"/>
          </a:p>
        </p:txBody>
      </p:sp>
    </p:spTree>
    <p:extLst>
      <p:ext uri="{BB962C8B-B14F-4D97-AF65-F5344CB8AC3E}">
        <p14:creationId xmlns:p14="http://schemas.microsoft.com/office/powerpoint/2010/main" val="27199678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4853BA-A3B5-DCCF-7C1B-E973378A118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40390E1-1F15-2245-3988-C12A474686B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D5DE4E0-40C2-BB41-AFE4-4C1955512EF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47A5E14-B6B6-6836-2270-A488774FE7B8}"/>
              </a:ext>
            </a:extLst>
          </p:cNvPr>
          <p:cNvSpPr>
            <a:spLocks noGrp="1"/>
          </p:cNvSpPr>
          <p:nvPr>
            <p:ph type="sldNum" sz="quarter" idx="5"/>
          </p:nvPr>
        </p:nvSpPr>
        <p:spPr/>
        <p:txBody>
          <a:bodyPr/>
          <a:lstStyle/>
          <a:p>
            <a:fld id="{7954672F-3EE1-4A2E-8EC4-AEE9EC9D6C61}" type="slidenum">
              <a:rPr lang="en-US" smtClean="0"/>
              <a:t>11</a:t>
            </a:fld>
            <a:endParaRPr lang="en-US"/>
          </a:p>
        </p:txBody>
      </p:sp>
    </p:spTree>
    <p:extLst>
      <p:ext uri="{BB962C8B-B14F-4D97-AF65-F5344CB8AC3E}">
        <p14:creationId xmlns:p14="http://schemas.microsoft.com/office/powerpoint/2010/main" val="4562610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061EE0-7FC2-F1EA-B0B3-945FE77F83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34962D6-0405-08A1-6490-47E8FA682E8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03FCA3D-EC1C-9B8E-EAFB-AEBCC8CE81F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D9BC5D6-E221-9823-6B17-3746AFB06E2B}"/>
              </a:ext>
            </a:extLst>
          </p:cNvPr>
          <p:cNvSpPr>
            <a:spLocks noGrp="1"/>
          </p:cNvSpPr>
          <p:nvPr>
            <p:ph type="sldNum" sz="quarter" idx="5"/>
          </p:nvPr>
        </p:nvSpPr>
        <p:spPr/>
        <p:txBody>
          <a:bodyPr/>
          <a:lstStyle/>
          <a:p>
            <a:fld id="{7954672F-3EE1-4A2E-8EC4-AEE9EC9D6C61}" type="slidenum">
              <a:rPr lang="en-US" smtClean="0"/>
              <a:t>12</a:t>
            </a:fld>
            <a:endParaRPr lang="en-US"/>
          </a:p>
        </p:txBody>
      </p:sp>
    </p:spTree>
    <p:extLst>
      <p:ext uri="{BB962C8B-B14F-4D97-AF65-F5344CB8AC3E}">
        <p14:creationId xmlns:p14="http://schemas.microsoft.com/office/powerpoint/2010/main" val="25562950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70D9EB-7F44-0DBC-58CC-DEF044C4F62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D3F38DD-4994-C231-6A68-E1C2AE95EFD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DAF1729-9280-09A3-7FD0-1624FF5D448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0AA2F83-A8C4-B0AD-3240-6FD85FFE8D0E}"/>
              </a:ext>
            </a:extLst>
          </p:cNvPr>
          <p:cNvSpPr>
            <a:spLocks noGrp="1"/>
          </p:cNvSpPr>
          <p:nvPr>
            <p:ph type="sldNum" sz="quarter" idx="5"/>
          </p:nvPr>
        </p:nvSpPr>
        <p:spPr/>
        <p:txBody>
          <a:bodyPr/>
          <a:lstStyle/>
          <a:p>
            <a:fld id="{7954672F-3EE1-4A2E-8EC4-AEE9EC9D6C61}" type="slidenum">
              <a:rPr lang="en-US" smtClean="0"/>
              <a:t>15</a:t>
            </a:fld>
            <a:endParaRPr lang="en-US"/>
          </a:p>
        </p:txBody>
      </p:sp>
    </p:spTree>
    <p:extLst>
      <p:ext uri="{BB962C8B-B14F-4D97-AF65-F5344CB8AC3E}">
        <p14:creationId xmlns:p14="http://schemas.microsoft.com/office/powerpoint/2010/main" val="40365415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954672F-3EE1-4A2E-8EC4-AEE9EC9D6C61}" type="slidenum">
              <a:rPr lang="en-US" smtClean="0"/>
              <a:t>17</a:t>
            </a:fld>
            <a:endParaRPr lang="en-US"/>
          </a:p>
        </p:txBody>
      </p:sp>
    </p:spTree>
    <p:extLst>
      <p:ext uri="{BB962C8B-B14F-4D97-AF65-F5344CB8AC3E}">
        <p14:creationId xmlns:p14="http://schemas.microsoft.com/office/powerpoint/2010/main" val="15888725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119B61F-91E2-4822-B0BB-6BAE250E421C}" type="slidenum">
              <a:rPr lang="en-US" smtClean="0"/>
              <a:t>22</a:t>
            </a:fld>
            <a:endParaRPr lang="en-US"/>
          </a:p>
        </p:txBody>
      </p:sp>
    </p:spTree>
    <p:extLst>
      <p:ext uri="{BB962C8B-B14F-4D97-AF65-F5344CB8AC3E}">
        <p14:creationId xmlns:p14="http://schemas.microsoft.com/office/powerpoint/2010/main" val="19031935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954672F-3EE1-4A2E-8EC4-AEE9EC9D6C61}" type="slidenum">
              <a:rPr lang="en-US" smtClean="0"/>
              <a:t>25</a:t>
            </a:fld>
            <a:endParaRPr lang="en-US"/>
          </a:p>
        </p:txBody>
      </p:sp>
    </p:spTree>
    <p:extLst>
      <p:ext uri="{BB962C8B-B14F-4D97-AF65-F5344CB8AC3E}">
        <p14:creationId xmlns:p14="http://schemas.microsoft.com/office/powerpoint/2010/main" val="9791723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FD773-E31D-5889-BC60-EE96597A874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D2DC2DB-3573-C5C2-36A3-F8D35C1976A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A0BD6D4-12EB-7413-4DC6-6714593D5106}"/>
              </a:ext>
            </a:extLst>
          </p:cNvPr>
          <p:cNvSpPr>
            <a:spLocks noGrp="1"/>
          </p:cNvSpPr>
          <p:nvPr>
            <p:ph type="dt" sz="half" idx="10"/>
          </p:nvPr>
        </p:nvSpPr>
        <p:spPr/>
        <p:txBody>
          <a:bodyPr/>
          <a:lstStyle/>
          <a:p>
            <a:fld id="{7EC1E848-30B5-4583-B434-CA3AA0F8DA73}" type="datetime1">
              <a:rPr lang="en-US" smtClean="0"/>
              <a:t>1/15/2025</a:t>
            </a:fld>
            <a:endParaRPr lang="en-US"/>
          </a:p>
        </p:txBody>
      </p:sp>
      <p:sp>
        <p:nvSpPr>
          <p:cNvPr id="5" name="Footer Placeholder 4">
            <a:extLst>
              <a:ext uri="{FF2B5EF4-FFF2-40B4-BE49-F238E27FC236}">
                <a16:creationId xmlns:a16="http://schemas.microsoft.com/office/drawing/2014/main" id="{A6D876DD-7893-7E0D-1830-D15CBFB774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D3266D8-9938-58FC-0760-5CEE9FC3D55B}"/>
              </a:ext>
            </a:extLst>
          </p:cNvPr>
          <p:cNvSpPr>
            <a:spLocks noGrp="1"/>
          </p:cNvSpPr>
          <p:nvPr>
            <p:ph type="sldNum" sz="quarter" idx="12"/>
          </p:nvPr>
        </p:nvSpPr>
        <p:spPr/>
        <p:txBody>
          <a:bodyPr/>
          <a:lstStyle/>
          <a:p>
            <a:fld id="{082BD1CC-91F8-4BD3-8E5B-DF86EA4FDC39}" type="slidenum">
              <a:rPr lang="en-US" smtClean="0"/>
              <a:t>‹#›</a:t>
            </a:fld>
            <a:endParaRPr lang="en-US"/>
          </a:p>
        </p:txBody>
      </p:sp>
    </p:spTree>
    <p:extLst>
      <p:ext uri="{BB962C8B-B14F-4D97-AF65-F5344CB8AC3E}">
        <p14:creationId xmlns:p14="http://schemas.microsoft.com/office/powerpoint/2010/main" val="2172537713"/>
      </p:ext>
    </p:extLst>
  </p:cSld>
  <p:clrMapOvr>
    <a:masterClrMapping/>
  </p:clrMapOvr>
  <mc:AlternateContent xmlns:mc="http://schemas.openxmlformats.org/markup-compatibility/2006" xmlns:p14="http://schemas.microsoft.com/office/powerpoint/2010/main">
    <mc:Choice Requires="p14">
      <p:transition p14:dur="10" advClick="0" advTm="15000"/>
    </mc:Choice>
    <mc:Fallback xmlns="">
      <p:transition advClick="0" advTm="15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AC512-6E1C-BDDA-4FBC-5DE00107D57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FA465E7-6D47-A631-5192-29B0723C9A9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269D5E-48F3-EDBA-9FC7-E232211D9353}"/>
              </a:ext>
            </a:extLst>
          </p:cNvPr>
          <p:cNvSpPr>
            <a:spLocks noGrp="1"/>
          </p:cNvSpPr>
          <p:nvPr>
            <p:ph type="dt" sz="half" idx="10"/>
          </p:nvPr>
        </p:nvSpPr>
        <p:spPr/>
        <p:txBody>
          <a:bodyPr/>
          <a:lstStyle/>
          <a:p>
            <a:fld id="{EEC2996B-258C-492C-88EC-DE2EE6A12B4C}" type="datetime1">
              <a:rPr lang="en-US" smtClean="0"/>
              <a:t>1/15/2025</a:t>
            </a:fld>
            <a:endParaRPr lang="en-US"/>
          </a:p>
        </p:txBody>
      </p:sp>
      <p:sp>
        <p:nvSpPr>
          <p:cNvPr id="5" name="Footer Placeholder 4">
            <a:extLst>
              <a:ext uri="{FF2B5EF4-FFF2-40B4-BE49-F238E27FC236}">
                <a16:creationId xmlns:a16="http://schemas.microsoft.com/office/drawing/2014/main" id="{C31AC9D4-C763-9B03-1602-673E304E39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6E5135-86A5-A478-1961-3CCD4785F71F}"/>
              </a:ext>
            </a:extLst>
          </p:cNvPr>
          <p:cNvSpPr>
            <a:spLocks noGrp="1"/>
          </p:cNvSpPr>
          <p:nvPr>
            <p:ph type="sldNum" sz="quarter" idx="12"/>
          </p:nvPr>
        </p:nvSpPr>
        <p:spPr/>
        <p:txBody>
          <a:bodyPr/>
          <a:lstStyle/>
          <a:p>
            <a:fld id="{082BD1CC-91F8-4BD3-8E5B-DF86EA4FDC39}" type="slidenum">
              <a:rPr lang="en-US" smtClean="0"/>
              <a:t>‹#›</a:t>
            </a:fld>
            <a:endParaRPr lang="en-US"/>
          </a:p>
        </p:txBody>
      </p:sp>
    </p:spTree>
    <p:extLst>
      <p:ext uri="{BB962C8B-B14F-4D97-AF65-F5344CB8AC3E}">
        <p14:creationId xmlns:p14="http://schemas.microsoft.com/office/powerpoint/2010/main" val="1043600884"/>
      </p:ext>
    </p:extLst>
  </p:cSld>
  <p:clrMapOvr>
    <a:masterClrMapping/>
  </p:clrMapOvr>
  <mc:AlternateContent xmlns:mc="http://schemas.openxmlformats.org/markup-compatibility/2006" xmlns:p14="http://schemas.microsoft.com/office/powerpoint/2010/main">
    <mc:Choice Requires="p14">
      <p:transition p14:dur="10" advClick="0" advTm="15000"/>
    </mc:Choice>
    <mc:Fallback xmlns="">
      <p:transition advClick="0" advTm="15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4EB01CD-0812-E55B-07CE-7558C80F642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3D1FC9F-D249-F224-5189-054D744DCE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E4720F-5CF3-CBE2-1029-D266A9E4E400}"/>
              </a:ext>
            </a:extLst>
          </p:cNvPr>
          <p:cNvSpPr>
            <a:spLocks noGrp="1"/>
          </p:cNvSpPr>
          <p:nvPr>
            <p:ph type="dt" sz="half" idx="10"/>
          </p:nvPr>
        </p:nvSpPr>
        <p:spPr/>
        <p:txBody>
          <a:bodyPr/>
          <a:lstStyle/>
          <a:p>
            <a:fld id="{73D2F5C7-1EFE-45C7-9154-E6E0B228E771}" type="datetime1">
              <a:rPr lang="en-US" smtClean="0"/>
              <a:t>1/15/2025</a:t>
            </a:fld>
            <a:endParaRPr lang="en-US"/>
          </a:p>
        </p:txBody>
      </p:sp>
      <p:sp>
        <p:nvSpPr>
          <p:cNvPr id="5" name="Footer Placeholder 4">
            <a:extLst>
              <a:ext uri="{FF2B5EF4-FFF2-40B4-BE49-F238E27FC236}">
                <a16:creationId xmlns:a16="http://schemas.microsoft.com/office/drawing/2014/main" id="{13E64194-4DF5-6A92-6D27-CDBDF5B2E4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047C65C-C3D4-2BDF-DA22-AAC94DD98338}"/>
              </a:ext>
            </a:extLst>
          </p:cNvPr>
          <p:cNvSpPr>
            <a:spLocks noGrp="1"/>
          </p:cNvSpPr>
          <p:nvPr>
            <p:ph type="sldNum" sz="quarter" idx="12"/>
          </p:nvPr>
        </p:nvSpPr>
        <p:spPr/>
        <p:txBody>
          <a:bodyPr/>
          <a:lstStyle/>
          <a:p>
            <a:fld id="{082BD1CC-91F8-4BD3-8E5B-DF86EA4FDC39}" type="slidenum">
              <a:rPr lang="en-US" smtClean="0"/>
              <a:t>‹#›</a:t>
            </a:fld>
            <a:endParaRPr lang="en-US"/>
          </a:p>
        </p:txBody>
      </p:sp>
    </p:spTree>
    <p:extLst>
      <p:ext uri="{BB962C8B-B14F-4D97-AF65-F5344CB8AC3E}">
        <p14:creationId xmlns:p14="http://schemas.microsoft.com/office/powerpoint/2010/main" val="3189837217"/>
      </p:ext>
    </p:extLst>
  </p:cSld>
  <p:clrMapOvr>
    <a:masterClrMapping/>
  </p:clrMapOvr>
  <mc:AlternateContent xmlns:mc="http://schemas.openxmlformats.org/markup-compatibility/2006" xmlns:p14="http://schemas.microsoft.com/office/powerpoint/2010/main">
    <mc:Choice Requires="p14">
      <p:transition p14:dur="10" advClick="0" advTm="15000"/>
    </mc:Choice>
    <mc:Fallback xmlns="">
      <p:transition advClick="0" advTm="15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00A8F6-0BA3-362C-252B-47CC1DC69FD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D3F89C8-E2AF-495E-A252-86E0624361C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AB2827-E314-1927-E02B-01F89FB25D5B}"/>
              </a:ext>
            </a:extLst>
          </p:cNvPr>
          <p:cNvSpPr>
            <a:spLocks noGrp="1"/>
          </p:cNvSpPr>
          <p:nvPr>
            <p:ph type="dt" sz="half" idx="10"/>
          </p:nvPr>
        </p:nvSpPr>
        <p:spPr/>
        <p:txBody>
          <a:bodyPr/>
          <a:lstStyle/>
          <a:p>
            <a:fld id="{A4634B7C-0FC3-4CDE-8E50-B2E8BDD47DE3}" type="datetime1">
              <a:rPr lang="en-US" smtClean="0"/>
              <a:t>1/15/2025</a:t>
            </a:fld>
            <a:endParaRPr lang="en-US"/>
          </a:p>
        </p:txBody>
      </p:sp>
      <p:sp>
        <p:nvSpPr>
          <p:cNvPr id="5" name="Footer Placeholder 4">
            <a:extLst>
              <a:ext uri="{FF2B5EF4-FFF2-40B4-BE49-F238E27FC236}">
                <a16:creationId xmlns:a16="http://schemas.microsoft.com/office/drawing/2014/main" id="{98DD6FE4-DAAB-5639-FAF3-E1DF3A50AB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B73628-397C-D29D-B48C-598B5A0FF8D9}"/>
              </a:ext>
            </a:extLst>
          </p:cNvPr>
          <p:cNvSpPr>
            <a:spLocks noGrp="1"/>
          </p:cNvSpPr>
          <p:nvPr>
            <p:ph type="sldNum" sz="quarter" idx="12"/>
          </p:nvPr>
        </p:nvSpPr>
        <p:spPr/>
        <p:txBody>
          <a:bodyPr/>
          <a:lstStyle/>
          <a:p>
            <a:fld id="{082BD1CC-91F8-4BD3-8E5B-DF86EA4FDC39}" type="slidenum">
              <a:rPr lang="en-US" smtClean="0"/>
              <a:t>‹#›</a:t>
            </a:fld>
            <a:endParaRPr lang="en-US"/>
          </a:p>
        </p:txBody>
      </p:sp>
    </p:spTree>
    <p:extLst>
      <p:ext uri="{BB962C8B-B14F-4D97-AF65-F5344CB8AC3E}">
        <p14:creationId xmlns:p14="http://schemas.microsoft.com/office/powerpoint/2010/main" val="638046722"/>
      </p:ext>
    </p:extLst>
  </p:cSld>
  <p:clrMapOvr>
    <a:masterClrMapping/>
  </p:clrMapOvr>
  <mc:AlternateContent xmlns:mc="http://schemas.openxmlformats.org/markup-compatibility/2006" xmlns:p14="http://schemas.microsoft.com/office/powerpoint/2010/main">
    <mc:Choice Requires="p14">
      <p:transition p14:dur="10" advClick="0" advTm="15000"/>
    </mc:Choice>
    <mc:Fallback xmlns="">
      <p:transition advClick="0" advTm="15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D54E29-EA43-72EE-4F5D-D1F71098DB4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B94B1AD-26E5-FC41-7BF4-1204581AB09D}"/>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B637EA0-79CE-1FC0-0475-823686024B77}"/>
              </a:ext>
            </a:extLst>
          </p:cNvPr>
          <p:cNvSpPr>
            <a:spLocks noGrp="1"/>
          </p:cNvSpPr>
          <p:nvPr>
            <p:ph type="dt" sz="half" idx="10"/>
          </p:nvPr>
        </p:nvSpPr>
        <p:spPr/>
        <p:txBody>
          <a:bodyPr/>
          <a:lstStyle/>
          <a:p>
            <a:fld id="{40DD19C7-0ED1-44FA-AFA5-C10A41A5D030}" type="datetime1">
              <a:rPr lang="en-US" smtClean="0"/>
              <a:t>1/15/2025</a:t>
            </a:fld>
            <a:endParaRPr lang="en-US"/>
          </a:p>
        </p:txBody>
      </p:sp>
      <p:sp>
        <p:nvSpPr>
          <p:cNvPr id="5" name="Footer Placeholder 4">
            <a:extLst>
              <a:ext uri="{FF2B5EF4-FFF2-40B4-BE49-F238E27FC236}">
                <a16:creationId xmlns:a16="http://schemas.microsoft.com/office/drawing/2014/main" id="{3CFC8B5B-9CFA-2140-6C0D-ED6995A880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CA2272-9D42-1BDE-9BBF-350EBF9E1FFF}"/>
              </a:ext>
            </a:extLst>
          </p:cNvPr>
          <p:cNvSpPr>
            <a:spLocks noGrp="1"/>
          </p:cNvSpPr>
          <p:nvPr>
            <p:ph type="sldNum" sz="quarter" idx="12"/>
          </p:nvPr>
        </p:nvSpPr>
        <p:spPr/>
        <p:txBody>
          <a:bodyPr/>
          <a:lstStyle/>
          <a:p>
            <a:fld id="{082BD1CC-91F8-4BD3-8E5B-DF86EA4FDC39}" type="slidenum">
              <a:rPr lang="en-US" smtClean="0"/>
              <a:t>‹#›</a:t>
            </a:fld>
            <a:endParaRPr lang="en-US"/>
          </a:p>
        </p:txBody>
      </p:sp>
    </p:spTree>
    <p:extLst>
      <p:ext uri="{BB962C8B-B14F-4D97-AF65-F5344CB8AC3E}">
        <p14:creationId xmlns:p14="http://schemas.microsoft.com/office/powerpoint/2010/main" val="2281553788"/>
      </p:ext>
    </p:extLst>
  </p:cSld>
  <p:clrMapOvr>
    <a:masterClrMapping/>
  </p:clrMapOvr>
  <mc:AlternateContent xmlns:mc="http://schemas.openxmlformats.org/markup-compatibility/2006" xmlns:p14="http://schemas.microsoft.com/office/powerpoint/2010/main">
    <mc:Choice Requires="p14">
      <p:transition p14:dur="10" advClick="0" advTm="15000"/>
    </mc:Choice>
    <mc:Fallback xmlns="">
      <p:transition advClick="0" advTm="15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E5C9A8-8774-A9D8-4C96-BE3306DFB0D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07353A7-5007-26A1-F26D-677C3BBDDEC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A3D69B8-91BD-33DA-58DB-653FB95306C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97E35D5-4BD6-C3CB-143E-044ED4D8090D}"/>
              </a:ext>
            </a:extLst>
          </p:cNvPr>
          <p:cNvSpPr>
            <a:spLocks noGrp="1"/>
          </p:cNvSpPr>
          <p:nvPr>
            <p:ph type="dt" sz="half" idx="10"/>
          </p:nvPr>
        </p:nvSpPr>
        <p:spPr/>
        <p:txBody>
          <a:bodyPr/>
          <a:lstStyle/>
          <a:p>
            <a:fld id="{392DA8E7-6B0C-4EE6-A098-9790925599A3}" type="datetime1">
              <a:rPr lang="en-US" smtClean="0"/>
              <a:t>1/15/2025</a:t>
            </a:fld>
            <a:endParaRPr lang="en-US"/>
          </a:p>
        </p:txBody>
      </p:sp>
      <p:sp>
        <p:nvSpPr>
          <p:cNvPr id="6" name="Footer Placeholder 5">
            <a:extLst>
              <a:ext uri="{FF2B5EF4-FFF2-40B4-BE49-F238E27FC236}">
                <a16:creationId xmlns:a16="http://schemas.microsoft.com/office/drawing/2014/main" id="{6B9211BE-E75C-D583-415B-7B1645E30F1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6D5B4A8-DC6C-0A4B-46BC-7AF551EE6496}"/>
              </a:ext>
            </a:extLst>
          </p:cNvPr>
          <p:cNvSpPr>
            <a:spLocks noGrp="1"/>
          </p:cNvSpPr>
          <p:nvPr>
            <p:ph type="sldNum" sz="quarter" idx="12"/>
          </p:nvPr>
        </p:nvSpPr>
        <p:spPr/>
        <p:txBody>
          <a:bodyPr/>
          <a:lstStyle/>
          <a:p>
            <a:fld id="{082BD1CC-91F8-4BD3-8E5B-DF86EA4FDC39}" type="slidenum">
              <a:rPr lang="en-US" smtClean="0"/>
              <a:t>‹#›</a:t>
            </a:fld>
            <a:endParaRPr lang="en-US"/>
          </a:p>
        </p:txBody>
      </p:sp>
    </p:spTree>
    <p:extLst>
      <p:ext uri="{BB962C8B-B14F-4D97-AF65-F5344CB8AC3E}">
        <p14:creationId xmlns:p14="http://schemas.microsoft.com/office/powerpoint/2010/main" val="2046829732"/>
      </p:ext>
    </p:extLst>
  </p:cSld>
  <p:clrMapOvr>
    <a:masterClrMapping/>
  </p:clrMapOvr>
  <mc:AlternateContent xmlns:mc="http://schemas.openxmlformats.org/markup-compatibility/2006" xmlns:p14="http://schemas.microsoft.com/office/powerpoint/2010/main">
    <mc:Choice Requires="p14">
      <p:transition p14:dur="10" advClick="0" advTm="15000"/>
    </mc:Choice>
    <mc:Fallback xmlns="">
      <p:transition advClick="0" advTm="15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8F6CD2-6F39-A2CA-234D-A0CD87E2688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3FCC8AF-F981-FD52-E6B5-7F4C46C65A1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9659FDB-75CB-A596-0803-01760829E0A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C788607-DD16-9A5E-1F9A-462095D36BF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48C7D80-7A8D-14AC-D781-54A38A75393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318A7D1-31FD-AF3D-6707-B12325D8139B}"/>
              </a:ext>
            </a:extLst>
          </p:cNvPr>
          <p:cNvSpPr>
            <a:spLocks noGrp="1"/>
          </p:cNvSpPr>
          <p:nvPr>
            <p:ph type="dt" sz="half" idx="10"/>
          </p:nvPr>
        </p:nvSpPr>
        <p:spPr/>
        <p:txBody>
          <a:bodyPr/>
          <a:lstStyle/>
          <a:p>
            <a:fld id="{C12230F9-C472-445F-ACFC-FAB4C330204A}" type="datetime1">
              <a:rPr lang="en-US" smtClean="0"/>
              <a:t>1/15/2025</a:t>
            </a:fld>
            <a:endParaRPr lang="en-US"/>
          </a:p>
        </p:txBody>
      </p:sp>
      <p:sp>
        <p:nvSpPr>
          <p:cNvPr id="8" name="Footer Placeholder 7">
            <a:extLst>
              <a:ext uri="{FF2B5EF4-FFF2-40B4-BE49-F238E27FC236}">
                <a16:creationId xmlns:a16="http://schemas.microsoft.com/office/drawing/2014/main" id="{11FCEB2D-74DE-75AC-3AC0-B44AD94A716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E024ADD-26B4-08F9-2AC9-CB548FF45E5A}"/>
              </a:ext>
            </a:extLst>
          </p:cNvPr>
          <p:cNvSpPr>
            <a:spLocks noGrp="1"/>
          </p:cNvSpPr>
          <p:nvPr>
            <p:ph type="sldNum" sz="quarter" idx="12"/>
          </p:nvPr>
        </p:nvSpPr>
        <p:spPr/>
        <p:txBody>
          <a:bodyPr/>
          <a:lstStyle/>
          <a:p>
            <a:fld id="{082BD1CC-91F8-4BD3-8E5B-DF86EA4FDC39}" type="slidenum">
              <a:rPr lang="en-US" smtClean="0"/>
              <a:t>‹#›</a:t>
            </a:fld>
            <a:endParaRPr lang="en-US"/>
          </a:p>
        </p:txBody>
      </p:sp>
    </p:spTree>
    <p:extLst>
      <p:ext uri="{BB962C8B-B14F-4D97-AF65-F5344CB8AC3E}">
        <p14:creationId xmlns:p14="http://schemas.microsoft.com/office/powerpoint/2010/main" val="99323288"/>
      </p:ext>
    </p:extLst>
  </p:cSld>
  <p:clrMapOvr>
    <a:masterClrMapping/>
  </p:clrMapOvr>
  <mc:AlternateContent xmlns:mc="http://schemas.openxmlformats.org/markup-compatibility/2006" xmlns:p14="http://schemas.microsoft.com/office/powerpoint/2010/main">
    <mc:Choice Requires="p14">
      <p:transition p14:dur="10" advClick="0" advTm="15000"/>
    </mc:Choice>
    <mc:Fallback xmlns="">
      <p:transition advClick="0" advTm="15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9BFA7A-BE0E-78E9-8AB5-81D32747E42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C651DDC-2170-E1A4-2E3B-E6C0EC01BC0C}"/>
              </a:ext>
            </a:extLst>
          </p:cNvPr>
          <p:cNvSpPr>
            <a:spLocks noGrp="1"/>
          </p:cNvSpPr>
          <p:nvPr>
            <p:ph type="dt" sz="half" idx="10"/>
          </p:nvPr>
        </p:nvSpPr>
        <p:spPr/>
        <p:txBody>
          <a:bodyPr/>
          <a:lstStyle/>
          <a:p>
            <a:fld id="{BF181A45-C892-4D55-9D9E-13D592381191}" type="datetime1">
              <a:rPr lang="en-US" smtClean="0"/>
              <a:t>1/15/2025</a:t>
            </a:fld>
            <a:endParaRPr lang="en-US"/>
          </a:p>
        </p:txBody>
      </p:sp>
      <p:sp>
        <p:nvSpPr>
          <p:cNvPr id="4" name="Footer Placeholder 3">
            <a:extLst>
              <a:ext uri="{FF2B5EF4-FFF2-40B4-BE49-F238E27FC236}">
                <a16:creationId xmlns:a16="http://schemas.microsoft.com/office/drawing/2014/main" id="{89DF62A8-0587-BE2D-5FA4-125EC9B62EE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2F5195C-C099-8C83-7C09-C6A5E80CCEA1}"/>
              </a:ext>
            </a:extLst>
          </p:cNvPr>
          <p:cNvSpPr>
            <a:spLocks noGrp="1"/>
          </p:cNvSpPr>
          <p:nvPr>
            <p:ph type="sldNum" sz="quarter" idx="12"/>
          </p:nvPr>
        </p:nvSpPr>
        <p:spPr/>
        <p:txBody>
          <a:bodyPr/>
          <a:lstStyle/>
          <a:p>
            <a:fld id="{082BD1CC-91F8-4BD3-8E5B-DF86EA4FDC39}" type="slidenum">
              <a:rPr lang="en-US" smtClean="0"/>
              <a:t>‹#›</a:t>
            </a:fld>
            <a:endParaRPr lang="en-US"/>
          </a:p>
        </p:txBody>
      </p:sp>
    </p:spTree>
    <p:extLst>
      <p:ext uri="{BB962C8B-B14F-4D97-AF65-F5344CB8AC3E}">
        <p14:creationId xmlns:p14="http://schemas.microsoft.com/office/powerpoint/2010/main" val="2649268526"/>
      </p:ext>
    </p:extLst>
  </p:cSld>
  <p:clrMapOvr>
    <a:masterClrMapping/>
  </p:clrMapOvr>
  <mc:AlternateContent xmlns:mc="http://schemas.openxmlformats.org/markup-compatibility/2006" xmlns:p14="http://schemas.microsoft.com/office/powerpoint/2010/main">
    <mc:Choice Requires="p14">
      <p:transition p14:dur="10" advClick="0" advTm="15000"/>
    </mc:Choice>
    <mc:Fallback xmlns="">
      <p:transition advClick="0" advTm="15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696E699-5073-A6FF-82D4-9B32B24899DD}"/>
              </a:ext>
            </a:extLst>
          </p:cNvPr>
          <p:cNvSpPr>
            <a:spLocks noGrp="1"/>
          </p:cNvSpPr>
          <p:nvPr>
            <p:ph type="dt" sz="half" idx="10"/>
          </p:nvPr>
        </p:nvSpPr>
        <p:spPr/>
        <p:txBody>
          <a:bodyPr/>
          <a:lstStyle/>
          <a:p>
            <a:fld id="{BEFBFFA5-235A-4C78-BEFC-1E640D764E45}" type="datetime1">
              <a:rPr lang="en-US" smtClean="0"/>
              <a:t>1/15/2025</a:t>
            </a:fld>
            <a:endParaRPr lang="en-US"/>
          </a:p>
        </p:txBody>
      </p:sp>
      <p:sp>
        <p:nvSpPr>
          <p:cNvPr id="3" name="Footer Placeholder 2">
            <a:extLst>
              <a:ext uri="{FF2B5EF4-FFF2-40B4-BE49-F238E27FC236}">
                <a16:creationId xmlns:a16="http://schemas.microsoft.com/office/drawing/2014/main" id="{078BA3C2-3B5B-C65B-C32C-41F24D31DC6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377ADD5-B447-3DBF-3108-FBE3A31C111E}"/>
              </a:ext>
            </a:extLst>
          </p:cNvPr>
          <p:cNvSpPr>
            <a:spLocks noGrp="1"/>
          </p:cNvSpPr>
          <p:nvPr>
            <p:ph type="sldNum" sz="quarter" idx="12"/>
          </p:nvPr>
        </p:nvSpPr>
        <p:spPr/>
        <p:txBody>
          <a:bodyPr/>
          <a:lstStyle/>
          <a:p>
            <a:fld id="{082BD1CC-91F8-4BD3-8E5B-DF86EA4FDC39}" type="slidenum">
              <a:rPr lang="en-US" smtClean="0"/>
              <a:t>‹#›</a:t>
            </a:fld>
            <a:endParaRPr lang="en-US"/>
          </a:p>
        </p:txBody>
      </p:sp>
    </p:spTree>
    <p:extLst>
      <p:ext uri="{BB962C8B-B14F-4D97-AF65-F5344CB8AC3E}">
        <p14:creationId xmlns:p14="http://schemas.microsoft.com/office/powerpoint/2010/main" val="4110762838"/>
      </p:ext>
    </p:extLst>
  </p:cSld>
  <p:clrMapOvr>
    <a:masterClrMapping/>
  </p:clrMapOvr>
  <mc:AlternateContent xmlns:mc="http://schemas.openxmlformats.org/markup-compatibility/2006" xmlns:p14="http://schemas.microsoft.com/office/powerpoint/2010/main">
    <mc:Choice Requires="p14">
      <p:transition p14:dur="10" advClick="0" advTm="15000"/>
    </mc:Choice>
    <mc:Fallback xmlns="">
      <p:transition advClick="0" advTm="15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63C1E-6D9D-C73D-41F8-A75F82E2E04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436CCD7-45BA-0DE1-F602-3C2886FB0AE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F5E76C0-7E98-D686-64D8-2523F3CA7D7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3024E46-BCF3-EDF1-38E1-BF3C3C2EE4B5}"/>
              </a:ext>
            </a:extLst>
          </p:cNvPr>
          <p:cNvSpPr>
            <a:spLocks noGrp="1"/>
          </p:cNvSpPr>
          <p:nvPr>
            <p:ph type="dt" sz="half" idx="10"/>
          </p:nvPr>
        </p:nvSpPr>
        <p:spPr/>
        <p:txBody>
          <a:bodyPr/>
          <a:lstStyle/>
          <a:p>
            <a:fld id="{A8606953-CF74-41BF-B7A2-9101B1DD575C}" type="datetime1">
              <a:rPr lang="en-US" smtClean="0"/>
              <a:t>1/15/2025</a:t>
            </a:fld>
            <a:endParaRPr lang="en-US"/>
          </a:p>
        </p:txBody>
      </p:sp>
      <p:sp>
        <p:nvSpPr>
          <p:cNvPr id="6" name="Footer Placeholder 5">
            <a:extLst>
              <a:ext uri="{FF2B5EF4-FFF2-40B4-BE49-F238E27FC236}">
                <a16:creationId xmlns:a16="http://schemas.microsoft.com/office/drawing/2014/main" id="{B2CC9740-EB26-9969-A501-986EAC8F34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0BD6460-5519-FA2E-601C-4A7F0962A699}"/>
              </a:ext>
            </a:extLst>
          </p:cNvPr>
          <p:cNvSpPr>
            <a:spLocks noGrp="1"/>
          </p:cNvSpPr>
          <p:nvPr>
            <p:ph type="sldNum" sz="quarter" idx="12"/>
          </p:nvPr>
        </p:nvSpPr>
        <p:spPr/>
        <p:txBody>
          <a:bodyPr/>
          <a:lstStyle/>
          <a:p>
            <a:fld id="{082BD1CC-91F8-4BD3-8E5B-DF86EA4FDC39}" type="slidenum">
              <a:rPr lang="en-US" smtClean="0"/>
              <a:t>‹#›</a:t>
            </a:fld>
            <a:endParaRPr lang="en-US"/>
          </a:p>
        </p:txBody>
      </p:sp>
    </p:spTree>
    <p:extLst>
      <p:ext uri="{BB962C8B-B14F-4D97-AF65-F5344CB8AC3E}">
        <p14:creationId xmlns:p14="http://schemas.microsoft.com/office/powerpoint/2010/main" val="2694222869"/>
      </p:ext>
    </p:extLst>
  </p:cSld>
  <p:clrMapOvr>
    <a:masterClrMapping/>
  </p:clrMapOvr>
  <mc:AlternateContent xmlns:mc="http://schemas.openxmlformats.org/markup-compatibility/2006" xmlns:p14="http://schemas.microsoft.com/office/powerpoint/2010/main">
    <mc:Choice Requires="p14">
      <p:transition p14:dur="10" advClick="0" advTm="15000"/>
    </mc:Choice>
    <mc:Fallback xmlns="">
      <p:transition advClick="0" advTm="15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CDDE94-02E5-B530-C762-B5348577B80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79C8882-4F1A-5D77-D43D-9640173A859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7CCF798-93D1-BDCE-D6BB-EEEDCF4F85F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754350A-E441-41B6-AB4B-2AF223DA058A}"/>
              </a:ext>
            </a:extLst>
          </p:cNvPr>
          <p:cNvSpPr>
            <a:spLocks noGrp="1"/>
          </p:cNvSpPr>
          <p:nvPr>
            <p:ph type="dt" sz="half" idx="10"/>
          </p:nvPr>
        </p:nvSpPr>
        <p:spPr/>
        <p:txBody>
          <a:bodyPr/>
          <a:lstStyle/>
          <a:p>
            <a:fld id="{C60688A1-7B61-4141-A8A3-D30E1B989568}" type="datetime1">
              <a:rPr lang="en-US" smtClean="0"/>
              <a:t>1/15/2025</a:t>
            </a:fld>
            <a:endParaRPr lang="en-US"/>
          </a:p>
        </p:txBody>
      </p:sp>
      <p:sp>
        <p:nvSpPr>
          <p:cNvPr id="6" name="Footer Placeholder 5">
            <a:extLst>
              <a:ext uri="{FF2B5EF4-FFF2-40B4-BE49-F238E27FC236}">
                <a16:creationId xmlns:a16="http://schemas.microsoft.com/office/drawing/2014/main" id="{4A2EA63E-757F-1ACA-DB6A-7C52F0C77B0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2B3C22-77E6-526A-BFE6-9B94B240F6D2}"/>
              </a:ext>
            </a:extLst>
          </p:cNvPr>
          <p:cNvSpPr>
            <a:spLocks noGrp="1"/>
          </p:cNvSpPr>
          <p:nvPr>
            <p:ph type="sldNum" sz="quarter" idx="12"/>
          </p:nvPr>
        </p:nvSpPr>
        <p:spPr/>
        <p:txBody>
          <a:bodyPr/>
          <a:lstStyle/>
          <a:p>
            <a:fld id="{082BD1CC-91F8-4BD3-8E5B-DF86EA4FDC39}" type="slidenum">
              <a:rPr lang="en-US" smtClean="0"/>
              <a:t>‹#›</a:t>
            </a:fld>
            <a:endParaRPr lang="en-US"/>
          </a:p>
        </p:txBody>
      </p:sp>
    </p:spTree>
    <p:extLst>
      <p:ext uri="{BB962C8B-B14F-4D97-AF65-F5344CB8AC3E}">
        <p14:creationId xmlns:p14="http://schemas.microsoft.com/office/powerpoint/2010/main" val="2079811362"/>
      </p:ext>
    </p:extLst>
  </p:cSld>
  <p:clrMapOvr>
    <a:masterClrMapping/>
  </p:clrMapOvr>
  <mc:AlternateContent xmlns:mc="http://schemas.openxmlformats.org/markup-compatibility/2006" xmlns:p14="http://schemas.microsoft.com/office/powerpoint/2010/main">
    <mc:Choice Requires="p14">
      <p:transition p14:dur="10" advClick="0" advTm="15000"/>
    </mc:Choice>
    <mc:Fallback xmlns="">
      <p:transition advClick="0" advTm="15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EF3630B-32B3-88A5-4CC7-82436F91814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A3576E8-6348-9B34-E158-619D5FBD04A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785373F-CFBD-D159-05BB-38F9177F31E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6F2FACB-6EF7-432B-9B92-1DA002FFD5B1}" type="datetime1">
              <a:rPr lang="en-US" smtClean="0"/>
              <a:t>1/15/2025</a:t>
            </a:fld>
            <a:endParaRPr lang="en-US"/>
          </a:p>
        </p:txBody>
      </p:sp>
      <p:sp>
        <p:nvSpPr>
          <p:cNvPr id="5" name="Footer Placeholder 4">
            <a:extLst>
              <a:ext uri="{FF2B5EF4-FFF2-40B4-BE49-F238E27FC236}">
                <a16:creationId xmlns:a16="http://schemas.microsoft.com/office/drawing/2014/main" id="{B6813D17-CE35-5F19-1E3F-C9DF73FD52C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C500B4CE-70E7-1133-73BB-7B71E8B7912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082BD1CC-91F8-4BD3-8E5B-DF86EA4FDC39}" type="slidenum">
              <a:rPr lang="en-US" smtClean="0"/>
              <a:t>‹#›</a:t>
            </a:fld>
            <a:endParaRPr lang="en-US"/>
          </a:p>
        </p:txBody>
      </p:sp>
    </p:spTree>
    <p:extLst>
      <p:ext uri="{BB962C8B-B14F-4D97-AF65-F5344CB8AC3E}">
        <p14:creationId xmlns:p14="http://schemas.microsoft.com/office/powerpoint/2010/main" val="22878737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p14:dur="10" advClick="0" advTm="15000"/>
    </mc:Choice>
    <mc:Fallback xmlns="">
      <p:transition advClick="0" advTm="15000"/>
    </mc:Fallback>
  </mc:AlternateConten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id"/><Relationship Id="rId1" Type="http://schemas.microsoft.com/office/2007/relationships/media" Target="../media/media1.mid"/><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_rels/slide1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1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1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18.png"/><Relationship Id="rId3" Type="http://schemas.openxmlformats.org/officeDocument/2006/relationships/image" Target="../media/image3.png"/><Relationship Id="rId7" Type="http://schemas.openxmlformats.org/officeDocument/2006/relationships/image" Target="../media/image7.jpeg"/><Relationship Id="rId12" Type="http://schemas.openxmlformats.org/officeDocument/2006/relationships/image" Target="../media/image12.png"/><Relationship Id="rId17" Type="http://schemas.openxmlformats.org/officeDocument/2006/relationships/image" Target="../media/image17.png"/><Relationship Id="rId2" Type="http://schemas.openxmlformats.org/officeDocument/2006/relationships/notesSlide" Target="../notesSlides/notesSlide2.xml"/><Relationship Id="rId16" Type="http://schemas.openxmlformats.org/officeDocument/2006/relationships/image" Target="../media/image16.png"/><Relationship Id="rId20"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5" Type="http://schemas.openxmlformats.org/officeDocument/2006/relationships/image" Target="../media/image15.png"/><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s>
</file>

<file path=ppt/slides/_rels/slide2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2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62.jpg"/><Relationship Id="rId2" Type="http://schemas.openxmlformats.org/officeDocument/2006/relationships/image" Target="../media/image59.png"/><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8.png"/></Relationships>
</file>

<file path=ppt/slides/_rels/slide2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64.png"/></Relationships>
</file>

<file path=ppt/slides/_rels/slide2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69.jpg"/></Relationships>
</file>

<file path=ppt/slides/_rels/slide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30.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3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 Id="rId6" Type="http://schemas.openxmlformats.org/officeDocument/2006/relationships/image" Target="cid:storage_emulated_0_DCIM_Camera_20220718_204634_jpg_1659669652951" TargetMode="External"/><Relationship Id="rId5" Type="http://schemas.openxmlformats.org/officeDocument/2006/relationships/image" Target="../media/image76.jpeg"/><Relationship Id="rId4" Type="http://schemas.openxmlformats.org/officeDocument/2006/relationships/image" Target="../media/image7.jpeg"/></Relationships>
</file>

<file path=ppt/slides/_rels/slide3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78.png"/></Relationships>
</file>

<file path=ppt/slides/_rels/slide3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79.png"/></Relationships>
</file>

<file path=ppt/slides/_rels/slide3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3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3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82.png"/></Relationships>
</file>

<file path=ppt/slides/_rels/slide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83.jpeg"/></Relationships>
</file>

<file path=ppt/slides/_rels/slide4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86.jpeg"/><Relationship Id="rId5" Type="http://schemas.openxmlformats.org/officeDocument/2006/relationships/image" Target="../media/image85.jpg"/><Relationship Id="rId4" Type="http://schemas.openxmlformats.org/officeDocument/2006/relationships/image" Target="../media/image84.jpg"/></Relationships>
</file>

<file path=ppt/slides/_rels/slide43.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46.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91.jpeg"/><Relationship Id="rId4" Type="http://schemas.openxmlformats.org/officeDocument/2006/relationships/image" Target="../media/image20.png"/></Relationships>
</file>

<file path=ppt/slides/_rels/slide48.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50.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 Id="rId4"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2ADDDA-5582-1DDE-6334-A7448593E740}"/>
              </a:ext>
            </a:extLst>
          </p:cNvPr>
          <p:cNvSpPr>
            <a:spLocks noGrp="1"/>
          </p:cNvSpPr>
          <p:nvPr>
            <p:ph type="ctrTitle" idx="4294967295"/>
          </p:nvPr>
        </p:nvSpPr>
        <p:spPr>
          <a:xfrm>
            <a:off x="448859" y="587960"/>
            <a:ext cx="11405684" cy="6133515"/>
          </a:xfrm>
        </p:spPr>
        <p:txBody>
          <a:bodyPr>
            <a:noAutofit/>
          </a:bodyPr>
          <a:lstStyle/>
          <a:p>
            <a:pPr algn="ctr"/>
            <a:br>
              <a:rPr lang="en-US" dirty="0"/>
            </a:br>
            <a:br>
              <a:rPr lang="en-US" dirty="0"/>
            </a:br>
            <a:br>
              <a:rPr lang="en-US" dirty="0"/>
            </a:br>
            <a:r>
              <a:rPr lang="en-US" sz="3200" b="1" dirty="0"/>
              <a:t>Church Council Year in Review 2024</a:t>
            </a:r>
            <a:br>
              <a:rPr lang="en-US" sz="3600" dirty="0"/>
            </a:br>
            <a:br>
              <a:rPr lang="en-US" sz="3600" dirty="0"/>
            </a:br>
            <a:r>
              <a:rPr lang="en-US" sz="4000" b="1" dirty="0">
                <a:highlight>
                  <a:srgbClr val="FFFF00"/>
                </a:highlight>
              </a:rPr>
              <a:t>Thanks Be to God </a:t>
            </a:r>
            <a:br>
              <a:rPr lang="en-US" sz="3600" dirty="0"/>
            </a:br>
            <a:r>
              <a:rPr lang="en-US" sz="3600" dirty="0"/>
              <a:t>for another year of serving our Lord’s people within our congregation and throughout the community. </a:t>
            </a:r>
            <a:r>
              <a:rPr lang="en-US" sz="3600" dirty="0">
                <a:highlight>
                  <a:srgbClr val="00FF00"/>
                </a:highlight>
              </a:rPr>
              <a:t> </a:t>
            </a:r>
            <a:br>
              <a:rPr lang="en-US" sz="3600" dirty="0">
                <a:highlight>
                  <a:srgbClr val="00FF00"/>
                </a:highlight>
              </a:rPr>
            </a:br>
            <a:br>
              <a:rPr lang="en-US" sz="3600" dirty="0">
                <a:highlight>
                  <a:srgbClr val="00FF00"/>
                </a:highlight>
              </a:rPr>
            </a:br>
            <a:br>
              <a:rPr lang="en-US" sz="4800" dirty="0">
                <a:highlight>
                  <a:srgbClr val="00FF00"/>
                </a:highlight>
              </a:rPr>
            </a:br>
            <a:r>
              <a:rPr lang="en-US" sz="4800" dirty="0">
                <a:highlight>
                  <a:srgbClr val="00FF00"/>
                </a:highlight>
              </a:rPr>
              <a:t> </a:t>
            </a:r>
          </a:p>
        </p:txBody>
      </p:sp>
      <p:pic>
        <p:nvPicPr>
          <p:cNvPr id="3" name="Picture 2" descr="A blue and white logo&#10;&#10;Description automatically generated">
            <a:extLst>
              <a:ext uri="{FF2B5EF4-FFF2-40B4-BE49-F238E27FC236}">
                <a16:creationId xmlns:a16="http://schemas.microsoft.com/office/drawing/2014/main" id="{6F710EDF-0D94-5F7B-8EEA-86C116EBE91E}"/>
              </a:ext>
            </a:extLst>
          </p:cNvPr>
          <p:cNvPicPr>
            <a:picLocks noChangeAspect="1"/>
          </p:cNvPicPr>
          <p:nvPr/>
        </p:nvPicPr>
        <p:blipFill>
          <a:blip r:embed="rId5"/>
          <a:stretch>
            <a:fillRect/>
          </a:stretch>
        </p:blipFill>
        <p:spPr>
          <a:xfrm>
            <a:off x="3727481" y="0"/>
            <a:ext cx="4047490" cy="1727200"/>
          </a:xfrm>
          <a:prstGeom prst="rect">
            <a:avLst/>
          </a:prstGeom>
        </p:spPr>
      </p:pic>
      <p:sp>
        <p:nvSpPr>
          <p:cNvPr id="4" name="Text Box 2">
            <a:extLst>
              <a:ext uri="{FF2B5EF4-FFF2-40B4-BE49-F238E27FC236}">
                <a16:creationId xmlns:a16="http://schemas.microsoft.com/office/drawing/2014/main" id="{52C6F6A3-1632-E41C-F0D4-B3484A27F166}"/>
              </a:ext>
            </a:extLst>
          </p:cNvPr>
          <p:cNvSpPr txBox="1">
            <a:spLocks noChangeArrowheads="1"/>
          </p:cNvSpPr>
          <p:nvPr/>
        </p:nvSpPr>
        <p:spPr bwMode="auto">
          <a:xfrm>
            <a:off x="731888" y="4881698"/>
            <a:ext cx="10728223" cy="1464686"/>
          </a:xfrm>
          <a:prstGeom prst="rect">
            <a:avLst/>
          </a:prstGeom>
          <a:solidFill>
            <a:schemeClr val="tx2">
              <a:lumMod val="10000"/>
              <a:lumOff val="90000"/>
            </a:schemeClr>
          </a:solidFill>
          <a:ln w="9525">
            <a:solidFill>
              <a:srgbClr val="000000"/>
            </a:solidFill>
            <a:miter lim="800000"/>
            <a:headEnd/>
            <a:tailEnd/>
          </a:ln>
        </p:spPr>
        <p:txBody>
          <a:bodyPr rot="0" vert="horz" wrap="square" lIns="91440" tIns="45720" rIns="91440" bIns="45720" anchor="t" anchorCtr="0">
            <a:noAutofit/>
          </a:bodyPr>
          <a:lstStyle/>
          <a:p>
            <a:pPr marL="0" marR="0">
              <a:lnSpc>
                <a:spcPct val="107000"/>
              </a:lnSpc>
              <a:spcAft>
                <a:spcPts val="80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2 Corinthians 9:12</a:t>
            </a:r>
            <a:r>
              <a:rPr lang="en-US" sz="2000" b="1"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Aft>
                <a:spcPts val="800"/>
              </a:spcAft>
            </a:pPr>
            <a:r>
              <a:rPr lang="en-US" sz="2800" b="1" dirty="0">
                <a:effectLst/>
                <a:latin typeface="Calibri" panose="020F0502020204030204" pitchFamily="34" charset="0"/>
                <a:ea typeface="Calibri" panose="020F0502020204030204" pitchFamily="34" charset="0"/>
                <a:cs typeface="Times New Roman" panose="02020603050405020304" pitchFamily="18" charset="0"/>
              </a:rPr>
              <a:t>“This service that you perform is not only serving the needs of the Lord’s people but is overflowing in many expressions of thanks to God.”  </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Slide Number Placeholder 4">
            <a:extLst>
              <a:ext uri="{FF2B5EF4-FFF2-40B4-BE49-F238E27FC236}">
                <a16:creationId xmlns:a16="http://schemas.microsoft.com/office/drawing/2014/main" id="{18067B40-5A34-3609-49D9-FA26D31DF7C2}"/>
              </a:ext>
            </a:extLst>
          </p:cNvPr>
          <p:cNvSpPr>
            <a:spLocks noGrp="1"/>
          </p:cNvSpPr>
          <p:nvPr>
            <p:ph type="sldNum" sz="quarter" idx="12"/>
          </p:nvPr>
        </p:nvSpPr>
        <p:spPr/>
        <p:txBody>
          <a:bodyPr/>
          <a:lstStyle/>
          <a:p>
            <a:fld id="{082BD1CC-91F8-4BD3-8E5B-DF86EA4FDC39}" type="slidenum">
              <a:rPr lang="en-US" smtClean="0"/>
              <a:t>1</a:t>
            </a:fld>
            <a:endParaRPr lang="en-US"/>
          </a:p>
        </p:txBody>
      </p:sp>
      <p:pic>
        <p:nvPicPr>
          <p:cNvPr id="6" name="For_All_The_Saints-Sine_Nomine">
            <a:hlinkClick r:id="" action="ppaction://media"/>
            <a:extLst>
              <a:ext uri="{FF2B5EF4-FFF2-40B4-BE49-F238E27FC236}">
                <a16:creationId xmlns:a16="http://schemas.microsoft.com/office/drawing/2014/main" id="{90960161-485A-00F7-7FEF-0B508C6FA4E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2288" y="18756"/>
            <a:ext cx="609600" cy="609600"/>
          </a:xfrm>
          <a:prstGeom prst="rect">
            <a:avLst/>
          </a:prstGeom>
        </p:spPr>
      </p:pic>
    </p:spTree>
    <p:extLst>
      <p:ext uri="{BB962C8B-B14F-4D97-AF65-F5344CB8AC3E}">
        <p14:creationId xmlns:p14="http://schemas.microsoft.com/office/powerpoint/2010/main" val="484710456"/>
      </p:ext>
    </p:extLst>
  </p:cSld>
  <p:clrMapOvr>
    <a:masterClrMapping/>
  </p:clrMapOvr>
  <mc:AlternateContent xmlns:mc="http://schemas.openxmlformats.org/markup-compatibility/2006" xmlns:p14="http://schemas.microsoft.com/office/powerpoint/2010/main">
    <mc:Choice Requires="p14">
      <p:transition p14:dur="10" advClick="0" advTm="15000"/>
    </mc:Choice>
    <mc:Fallback xmlns="">
      <p:transition advClick="0" advTm="15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72E0C3-EFC6-8397-DBF3-1911E9FC961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B5FFABC-1142-F9E8-8729-1D609045B08D}"/>
              </a:ext>
            </a:extLst>
          </p:cNvPr>
          <p:cNvSpPr>
            <a:spLocks noGrp="1"/>
          </p:cNvSpPr>
          <p:nvPr>
            <p:ph type="title"/>
          </p:nvPr>
        </p:nvSpPr>
        <p:spPr>
          <a:xfrm>
            <a:off x="838200" y="223639"/>
            <a:ext cx="10515600" cy="2056075"/>
          </a:xfrm>
        </p:spPr>
        <p:txBody>
          <a:bodyPr>
            <a:normAutofit fontScale="90000"/>
          </a:bodyPr>
          <a:lstStyle/>
          <a:p>
            <a:pPr algn="ctr"/>
            <a:br>
              <a:rPr lang="en-US" sz="3600" dirty="0"/>
            </a:br>
            <a:br>
              <a:rPr lang="en-US" sz="3600" dirty="0"/>
            </a:br>
            <a:r>
              <a:rPr lang="en-US" b="1" dirty="0">
                <a:highlight>
                  <a:srgbClr val="FFFF00"/>
                </a:highlight>
              </a:rPr>
              <a:t>Little Zion Preschool 36</a:t>
            </a:r>
            <a:r>
              <a:rPr lang="en-US" b="1" baseline="30000" dirty="0">
                <a:highlight>
                  <a:srgbClr val="FFFF00"/>
                </a:highlight>
              </a:rPr>
              <a:t>th</a:t>
            </a:r>
            <a:r>
              <a:rPr lang="en-US" b="1" dirty="0">
                <a:highlight>
                  <a:srgbClr val="FFFF00"/>
                </a:highlight>
              </a:rPr>
              <a:t> Year </a:t>
            </a:r>
            <a:br>
              <a:rPr lang="en-US" sz="3600" b="1" dirty="0">
                <a:highlight>
                  <a:srgbClr val="00FF00"/>
                </a:highlight>
              </a:rPr>
            </a:br>
            <a:br>
              <a:rPr lang="en-US" sz="3600" b="1" dirty="0">
                <a:highlight>
                  <a:srgbClr val="00FF00"/>
                </a:highlight>
              </a:rPr>
            </a:br>
            <a:r>
              <a:rPr lang="en-US" sz="2200" b="1" kern="100" dirty="0">
                <a:effectLst/>
                <a:latin typeface="Arial" panose="020B0604020202020204" pitchFamily="34" charset="0"/>
                <a:ea typeface="Aptos" panose="020B0004020202020204" pitchFamily="34" charset="0"/>
                <a:cs typeface="Times New Roman" panose="02020603050405020304" pitchFamily="18" charset="0"/>
              </a:rPr>
              <a:t>Quality Education With a Christian Foundation</a:t>
            </a:r>
            <a:br>
              <a:rPr lang="en-US" sz="3600" b="1" dirty="0">
                <a:highlight>
                  <a:srgbClr val="00FF00"/>
                </a:highlight>
              </a:rPr>
            </a:br>
            <a:endParaRPr lang="en-US" b="1" dirty="0">
              <a:highlight>
                <a:srgbClr val="00FF00"/>
              </a:highlight>
            </a:endParaRPr>
          </a:p>
        </p:txBody>
      </p:sp>
      <p:sp>
        <p:nvSpPr>
          <p:cNvPr id="3" name="Slide Number Placeholder 2">
            <a:extLst>
              <a:ext uri="{FF2B5EF4-FFF2-40B4-BE49-F238E27FC236}">
                <a16:creationId xmlns:a16="http://schemas.microsoft.com/office/drawing/2014/main" id="{2B7D4C72-A8C1-A1EE-6E92-6400C8FA0EC1}"/>
              </a:ext>
            </a:extLst>
          </p:cNvPr>
          <p:cNvSpPr>
            <a:spLocks noGrp="1"/>
          </p:cNvSpPr>
          <p:nvPr>
            <p:ph type="sldNum" sz="quarter" idx="12"/>
          </p:nvPr>
        </p:nvSpPr>
        <p:spPr>
          <a:xfrm>
            <a:off x="8711381" y="6310312"/>
            <a:ext cx="2743200" cy="365125"/>
          </a:xfrm>
        </p:spPr>
        <p:txBody>
          <a:bodyPr/>
          <a:lstStyle/>
          <a:p>
            <a:fld id="{082BD1CC-91F8-4BD3-8E5B-DF86EA4FDC39}" type="slidenum">
              <a:rPr lang="en-US" smtClean="0"/>
              <a:t>10</a:t>
            </a:fld>
            <a:endParaRPr lang="en-US"/>
          </a:p>
        </p:txBody>
      </p:sp>
      <p:sp>
        <p:nvSpPr>
          <p:cNvPr id="7" name="Content Placeholder 6">
            <a:extLst>
              <a:ext uri="{FF2B5EF4-FFF2-40B4-BE49-F238E27FC236}">
                <a16:creationId xmlns:a16="http://schemas.microsoft.com/office/drawing/2014/main" id="{6712ABAE-C071-47AD-9965-E12D38EFC714}"/>
              </a:ext>
            </a:extLst>
          </p:cNvPr>
          <p:cNvSpPr>
            <a:spLocks noGrp="1"/>
          </p:cNvSpPr>
          <p:nvPr>
            <p:ph idx="1"/>
          </p:nvPr>
        </p:nvSpPr>
        <p:spPr>
          <a:xfrm>
            <a:off x="737419" y="2433068"/>
            <a:ext cx="10382865" cy="4201293"/>
          </a:xfrm>
        </p:spPr>
        <p:txBody>
          <a:bodyPr>
            <a:normAutofit fontScale="92500" lnSpcReduction="10000"/>
          </a:bodyPr>
          <a:lstStyle/>
          <a:p>
            <a:endParaRPr lang="en-US" dirty="0"/>
          </a:p>
          <a:p>
            <a:endParaRPr lang="en-US" dirty="0"/>
          </a:p>
          <a:p>
            <a:endParaRPr lang="en-US" dirty="0"/>
          </a:p>
          <a:p>
            <a:endParaRPr lang="en-US" dirty="0"/>
          </a:p>
          <a:p>
            <a:endParaRPr lang="en-US" dirty="0"/>
          </a:p>
          <a:p>
            <a:pPr marL="0" indent="0">
              <a:buNone/>
            </a:pPr>
            <a:endParaRPr lang="en-US" sz="1800" b="1" kern="100" dirty="0">
              <a:effectLst/>
              <a:latin typeface="Arial" panose="020B0604020202020204" pitchFamily="34" charset="0"/>
              <a:ea typeface="Aptos" panose="020B0004020202020204" pitchFamily="34" charset="0"/>
              <a:cs typeface="Times New Roman" panose="02020603050405020304" pitchFamily="18" charset="0"/>
            </a:endParaRPr>
          </a:p>
          <a:p>
            <a:pPr marL="0" indent="0">
              <a:buNone/>
            </a:pPr>
            <a:r>
              <a:rPr lang="en-US" dirty="0"/>
              <a:t>Little Zion Preschool had an excellent </a:t>
            </a:r>
            <a:r>
              <a:rPr lang="en-US" dirty="0">
                <a:highlight>
                  <a:srgbClr val="FFFF00"/>
                </a:highlight>
              </a:rPr>
              <a:t>36</a:t>
            </a:r>
            <a:r>
              <a:rPr lang="en-US" baseline="30000" dirty="0">
                <a:highlight>
                  <a:srgbClr val="FFFF00"/>
                </a:highlight>
              </a:rPr>
              <a:t>th</a:t>
            </a:r>
            <a:r>
              <a:rPr lang="en-US" dirty="0">
                <a:highlight>
                  <a:srgbClr val="FFFF00"/>
                </a:highlight>
              </a:rPr>
              <a:t> year </a:t>
            </a:r>
            <a:r>
              <a:rPr lang="en-US" dirty="0"/>
              <a:t>in 2024. </a:t>
            </a:r>
            <a:r>
              <a:rPr lang="en-US" b="1" dirty="0"/>
              <a:t>THANK YOU LZPS Director Candace, Staff </a:t>
            </a:r>
            <a:r>
              <a:rPr lang="en-US" dirty="0"/>
              <a:t>and </a:t>
            </a:r>
            <a:r>
              <a:rPr lang="en-US" b="1" dirty="0"/>
              <a:t>Preschool Board Members</a:t>
            </a:r>
            <a:r>
              <a:rPr lang="en-US" dirty="0"/>
              <a:t>. Go to the LZPS website to view all the exciting learning opportunities, activities and events that were provided.</a:t>
            </a:r>
          </a:p>
        </p:txBody>
      </p:sp>
      <p:pic>
        <p:nvPicPr>
          <p:cNvPr id="9" name="Picture 8">
            <a:extLst>
              <a:ext uri="{FF2B5EF4-FFF2-40B4-BE49-F238E27FC236}">
                <a16:creationId xmlns:a16="http://schemas.microsoft.com/office/drawing/2014/main" id="{5143A9FF-76CB-7CCA-AEE9-B5EDCAE26A66}"/>
              </a:ext>
            </a:extLst>
          </p:cNvPr>
          <p:cNvPicPr>
            <a:picLocks noChangeAspect="1"/>
          </p:cNvPicPr>
          <p:nvPr/>
        </p:nvPicPr>
        <p:blipFill>
          <a:blip r:embed="rId3"/>
          <a:stretch>
            <a:fillRect/>
          </a:stretch>
        </p:blipFill>
        <p:spPr>
          <a:xfrm>
            <a:off x="284812" y="2391992"/>
            <a:ext cx="3477718" cy="2302629"/>
          </a:xfrm>
          <a:prstGeom prst="rect">
            <a:avLst/>
          </a:prstGeom>
        </p:spPr>
      </p:pic>
      <p:pic>
        <p:nvPicPr>
          <p:cNvPr id="11" name="Picture 10">
            <a:extLst>
              <a:ext uri="{FF2B5EF4-FFF2-40B4-BE49-F238E27FC236}">
                <a16:creationId xmlns:a16="http://schemas.microsoft.com/office/drawing/2014/main" id="{71B88F2A-3344-5E95-6D05-62601D98A927}"/>
              </a:ext>
            </a:extLst>
          </p:cNvPr>
          <p:cNvPicPr>
            <a:picLocks noChangeAspect="1"/>
          </p:cNvPicPr>
          <p:nvPr/>
        </p:nvPicPr>
        <p:blipFill>
          <a:blip r:embed="rId4"/>
          <a:stretch>
            <a:fillRect/>
          </a:stretch>
        </p:blipFill>
        <p:spPr>
          <a:xfrm>
            <a:off x="4215137" y="2391992"/>
            <a:ext cx="2804878" cy="2261552"/>
          </a:xfrm>
          <a:prstGeom prst="rect">
            <a:avLst/>
          </a:prstGeom>
        </p:spPr>
      </p:pic>
      <p:pic>
        <p:nvPicPr>
          <p:cNvPr id="13" name="Picture 12">
            <a:extLst>
              <a:ext uri="{FF2B5EF4-FFF2-40B4-BE49-F238E27FC236}">
                <a16:creationId xmlns:a16="http://schemas.microsoft.com/office/drawing/2014/main" id="{5C46039B-3BFC-4D6F-1E6F-F42254C7F3E4}"/>
              </a:ext>
            </a:extLst>
          </p:cNvPr>
          <p:cNvPicPr>
            <a:picLocks noChangeAspect="1"/>
          </p:cNvPicPr>
          <p:nvPr/>
        </p:nvPicPr>
        <p:blipFill>
          <a:blip r:embed="rId5"/>
          <a:stretch>
            <a:fillRect/>
          </a:stretch>
        </p:blipFill>
        <p:spPr>
          <a:xfrm>
            <a:off x="8429471" y="2433069"/>
            <a:ext cx="2493286" cy="2261552"/>
          </a:xfrm>
          <a:prstGeom prst="rect">
            <a:avLst/>
          </a:prstGeom>
        </p:spPr>
      </p:pic>
      <p:sp>
        <p:nvSpPr>
          <p:cNvPr id="4" name="TextBox 3">
            <a:extLst>
              <a:ext uri="{FF2B5EF4-FFF2-40B4-BE49-F238E27FC236}">
                <a16:creationId xmlns:a16="http://schemas.microsoft.com/office/drawing/2014/main" id="{ED2A968D-154E-5682-2C23-8DDB86582DF1}"/>
              </a:ext>
            </a:extLst>
          </p:cNvPr>
          <p:cNvSpPr txBox="1"/>
          <p:nvPr/>
        </p:nvSpPr>
        <p:spPr>
          <a:xfrm>
            <a:off x="10528102" y="216954"/>
            <a:ext cx="1184363" cy="1200329"/>
          </a:xfrm>
          <a:prstGeom prst="rect">
            <a:avLst/>
          </a:prstGeom>
          <a:noFill/>
        </p:spPr>
        <p:txBody>
          <a:bodyPr wrap="none" rtlCol="0">
            <a:spAutoFit/>
          </a:bodyPr>
          <a:lstStyle/>
          <a:p>
            <a:r>
              <a:rPr lang="en-US" dirty="0"/>
              <a:t>2024 </a:t>
            </a:r>
          </a:p>
          <a:p>
            <a:r>
              <a:rPr lang="en-US" dirty="0"/>
              <a:t>Little</a:t>
            </a:r>
          </a:p>
          <a:p>
            <a:r>
              <a:rPr lang="en-US" dirty="0"/>
              <a:t>Zion</a:t>
            </a:r>
          </a:p>
          <a:p>
            <a:r>
              <a:rPr lang="en-US" dirty="0"/>
              <a:t>Preschool</a:t>
            </a:r>
          </a:p>
        </p:txBody>
      </p:sp>
    </p:spTree>
    <p:extLst>
      <p:ext uri="{BB962C8B-B14F-4D97-AF65-F5344CB8AC3E}">
        <p14:creationId xmlns:p14="http://schemas.microsoft.com/office/powerpoint/2010/main" val="2436046635"/>
      </p:ext>
    </p:extLst>
  </p:cSld>
  <p:clrMapOvr>
    <a:masterClrMapping/>
  </p:clrMapOvr>
  <mc:AlternateContent xmlns:mc="http://schemas.openxmlformats.org/markup-compatibility/2006" xmlns:p14="http://schemas.microsoft.com/office/powerpoint/2010/main">
    <mc:Choice Requires="p14">
      <p:transition p14:dur="10" advClick="0" advTm="15000"/>
    </mc:Choice>
    <mc:Fallback xmlns="">
      <p:transition advClick="0" advTm="1500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20F716-EA45-A761-9A62-7F0A0E06C60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4C95005-87D9-A517-BFE3-C585659CE608}"/>
              </a:ext>
            </a:extLst>
          </p:cNvPr>
          <p:cNvSpPr>
            <a:spLocks noGrp="1"/>
          </p:cNvSpPr>
          <p:nvPr>
            <p:ph type="title"/>
          </p:nvPr>
        </p:nvSpPr>
        <p:spPr>
          <a:xfrm>
            <a:off x="168949" y="-120973"/>
            <a:ext cx="10515600" cy="2056075"/>
          </a:xfrm>
        </p:spPr>
        <p:txBody>
          <a:bodyPr>
            <a:normAutofit fontScale="90000"/>
          </a:bodyPr>
          <a:lstStyle/>
          <a:p>
            <a:pPr algn="ctr"/>
            <a:br>
              <a:rPr lang="en-US" sz="3600" dirty="0"/>
            </a:br>
            <a:br>
              <a:rPr lang="en-US" sz="3600" dirty="0"/>
            </a:br>
            <a:r>
              <a:rPr lang="en-US" sz="4900" b="1" dirty="0">
                <a:highlight>
                  <a:srgbClr val="FFFF00"/>
                </a:highlight>
              </a:rPr>
              <a:t>First Aid, CPR, NARCAN and AED Training</a:t>
            </a:r>
            <a:br>
              <a:rPr lang="en-US" sz="3600" b="1" dirty="0">
                <a:highlight>
                  <a:srgbClr val="00FF00"/>
                </a:highlight>
              </a:rPr>
            </a:br>
            <a:endParaRPr lang="en-US" b="1" dirty="0">
              <a:highlight>
                <a:srgbClr val="00FF00"/>
              </a:highlight>
            </a:endParaRPr>
          </a:p>
        </p:txBody>
      </p:sp>
      <p:sp>
        <p:nvSpPr>
          <p:cNvPr id="3" name="Slide Number Placeholder 2">
            <a:extLst>
              <a:ext uri="{FF2B5EF4-FFF2-40B4-BE49-F238E27FC236}">
                <a16:creationId xmlns:a16="http://schemas.microsoft.com/office/drawing/2014/main" id="{374FC4F3-4B36-8C7E-29AF-EB0DB9E2F1BC}"/>
              </a:ext>
            </a:extLst>
          </p:cNvPr>
          <p:cNvSpPr>
            <a:spLocks noGrp="1"/>
          </p:cNvSpPr>
          <p:nvPr>
            <p:ph type="sldNum" sz="quarter" idx="12"/>
          </p:nvPr>
        </p:nvSpPr>
        <p:spPr>
          <a:xfrm>
            <a:off x="8711381" y="6310312"/>
            <a:ext cx="2743200" cy="365125"/>
          </a:xfrm>
        </p:spPr>
        <p:txBody>
          <a:bodyPr/>
          <a:lstStyle/>
          <a:p>
            <a:fld id="{082BD1CC-91F8-4BD3-8E5B-DF86EA4FDC39}" type="slidenum">
              <a:rPr lang="en-US" smtClean="0"/>
              <a:t>11</a:t>
            </a:fld>
            <a:endParaRPr lang="en-US"/>
          </a:p>
        </p:txBody>
      </p:sp>
      <p:sp>
        <p:nvSpPr>
          <p:cNvPr id="7" name="Content Placeholder 6">
            <a:extLst>
              <a:ext uri="{FF2B5EF4-FFF2-40B4-BE49-F238E27FC236}">
                <a16:creationId xmlns:a16="http://schemas.microsoft.com/office/drawing/2014/main" id="{05DA9D2D-E5FF-43F3-8DEC-F013BA3441D2}"/>
              </a:ext>
            </a:extLst>
          </p:cNvPr>
          <p:cNvSpPr>
            <a:spLocks noGrp="1"/>
          </p:cNvSpPr>
          <p:nvPr>
            <p:ph idx="1"/>
          </p:nvPr>
        </p:nvSpPr>
        <p:spPr>
          <a:xfrm>
            <a:off x="737419" y="2433068"/>
            <a:ext cx="10382865" cy="4201293"/>
          </a:xfrm>
        </p:spPr>
        <p:txBody>
          <a:bodyPr>
            <a:normAutofit/>
          </a:bodyPr>
          <a:lstStyle/>
          <a:p>
            <a:pPr marL="0" indent="0">
              <a:buNone/>
            </a:pPr>
            <a:r>
              <a:rPr lang="en-US" dirty="0"/>
              <a:t>Little Zion Preschool hosted First Aid, CPR, NARCAN and AED training for school staff, families and church members. </a:t>
            </a:r>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b="1" dirty="0"/>
          </a:p>
          <a:p>
            <a:pPr marL="0" indent="0">
              <a:buNone/>
            </a:pPr>
            <a:r>
              <a:rPr lang="en-US" b="1" dirty="0"/>
              <a:t>Thank You Little Zion Director Candace </a:t>
            </a:r>
            <a:r>
              <a:rPr lang="en-US" dirty="0"/>
              <a:t>for providing this training. </a:t>
            </a:r>
          </a:p>
        </p:txBody>
      </p:sp>
      <p:sp>
        <p:nvSpPr>
          <p:cNvPr id="4" name="TextBox 3">
            <a:extLst>
              <a:ext uri="{FF2B5EF4-FFF2-40B4-BE49-F238E27FC236}">
                <a16:creationId xmlns:a16="http://schemas.microsoft.com/office/drawing/2014/main" id="{70DA6F27-1A8F-7F36-9458-18B2E831A200}"/>
              </a:ext>
            </a:extLst>
          </p:cNvPr>
          <p:cNvSpPr txBox="1"/>
          <p:nvPr/>
        </p:nvSpPr>
        <p:spPr>
          <a:xfrm>
            <a:off x="10684549" y="223639"/>
            <a:ext cx="1184363" cy="1200329"/>
          </a:xfrm>
          <a:prstGeom prst="rect">
            <a:avLst/>
          </a:prstGeom>
          <a:noFill/>
        </p:spPr>
        <p:txBody>
          <a:bodyPr wrap="none" rtlCol="0">
            <a:spAutoFit/>
          </a:bodyPr>
          <a:lstStyle/>
          <a:p>
            <a:r>
              <a:rPr lang="en-US" dirty="0"/>
              <a:t>2024 </a:t>
            </a:r>
          </a:p>
          <a:p>
            <a:r>
              <a:rPr lang="en-US" dirty="0"/>
              <a:t>Little</a:t>
            </a:r>
          </a:p>
          <a:p>
            <a:r>
              <a:rPr lang="en-US" dirty="0"/>
              <a:t>Zion</a:t>
            </a:r>
          </a:p>
          <a:p>
            <a:r>
              <a:rPr lang="en-US" dirty="0"/>
              <a:t>Preschool</a:t>
            </a:r>
          </a:p>
        </p:txBody>
      </p:sp>
      <p:pic>
        <p:nvPicPr>
          <p:cNvPr id="6" name="Picture 5">
            <a:extLst>
              <a:ext uri="{FF2B5EF4-FFF2-40B4-BE49-F238E27FC236}">
                <a16:creationId xmlns:a16="http://schemas.microsoft.com/office/drawing/2014/main" id="{6BC24EEE-7A0F-54C8-7A4A-FF4219EF6A3F}"/>
              </a:ext>
            </a:extLst>
          </p:cNvPr>
          <p:cNvPicPr>
            <a:picLocks noChangeAspect="1"/>
          </p:cNvPicPr>
          <p:nvPr/>
        </p:nvPicPr>
        <p:blipFill>
          <a:blip r:embed="rId3"/>
          <a:stretch>
            <a:fillRect/>
          </a:stretch>
        </p:blipFill>
        <p:spPr>
          <a:xfrm>
            <a:off x="3252866" y="3429000"/>
            <a:ext cx="5081665" cy="1906795"/>
          </a:xfrm>
          <a:prstGeom prst="rect">
            <a:avLst/>
          </a:prstGeom>
        </p:spPr>
      </p:pic>
    </p:spTree>
    <p:extLst>
      <p:ext uri="{BB962C8B-B14F-4D97-AF65-F5344CB8AC3E}">
        <p14:creationId xmlns:p14="http://schemas.microsoft.com/office/powerpoint/2010/main" val="2114872963"/>
      </p:ext>
    </p:extLst>
  </p:cSld>
  <p:clrMapOvr>
    <a:masterClrMapping/>
  </p:clrMapOvr>
  <mc:AlternateContent xmlns:mc="http://schemas.openxmlformats.org/markup-compatibility/2006" xmlns:p14="http://schemas.microsoft.com/office/powerpoint/2010/main">
    <mc:Choice Requires="p14">
      <p:transition p14:dur="10" advClick="0" advTm="15000"/>
    </mc:Choice>
    <mc:Fallback xmlns="">
      <p:transition advClick="0" advTm="1500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3F44C4-2626-F3FC-9202-A1B2946957C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097E7F3-2F62-3F57-46D7-21CAEE5E99A2}"/>
              </a:ext>
            </a:extLst>
          </p:cNvPr>
          <p:cNvSpPr>
            <a:spLocks noGrp="1"/>
          </p:cNvSpPr>
          <p:nvPr>
            <p:ph type="title"/>
          </p:nvPr>
        </p:nvSpPr>
        <p:spPr>
          <a:xfrm>
            <a:off x="0" y="223322"/>
            <a:ext cx="10515600" cy="2056075"/>
          </a:xfrm>
        </p:spPr>
        <p:txBody>
          <a:bodyPr>
            <a:normAutofit fontScale="90000"/>
          </a:bodyPr>
          <a:lstStyle/>
          <a:p>
            <a:pPr algn="ctr"/>
            <a:br>
              <a:rPr lang="en-US" sz="3600" dirty="0"/>
            </a:br>
            <a:br>
              <a:rPr lang="en-US" sz="3600" dirty="0"/>
            </a:br>
            <a:r>
              <a:rPr lang="en-US" sz="4000" b="1" dirty="0">
                <a:highlight>
                  <a:srgbClr val="FFFF00"/>
                </a:highlight>
              </a:rPr>
              <a:t>Little Zion Preschool New Sign </a:t>
            </a:r>
            <a:br>
              <a:rPr lang="en-US" sz="3600" b="1" dirty="0">
                <a:highlight>
                  <a:srgbClr val="00FF00"/>
                </a:highlight>
              </a:rPr>
            </a:br>
            <a:br>
              <a:rPr lang="en-US" sz="3600" b="1" dirty="0">
                <a:highlight>
                  <a:srgbClr val="00FF00"/>
                </a:highlight>
              </a:rPr>
            </a:br>
            <a:r>
              <a:rPr lang="en-US" sz="2200" b="1" kern="100" dirty="0">
                <a:effectLst/>
                <a:latin typeface="Arial" panose="020B0604020202020204" pitchFamily="34" charset="0"/>
                <a:ea typeface="Aptos" panose="020B0004020202020204" pitchFamily="34" charset="0"/>
                <a:cs typeface="Times New Roman" panose="02020603050405020304" pitchFamily="18" charset="0"/>
              </a:rPr>
              <a:t>Quality Education With a Christian Foundation</a:t>
            </a:r>
            <a:br>
              <a:rPr lang="en-US" sz="3600" b="1" dirty="0">
                <a:highlight>
                  <a:srgbClr val="00FF00"/>
                </a:highlight>
              </a:rPr>
            </a:br>
            <a:endParaRPr lang="en-US" b="1" dirty="0">
              <a:highlight>
                <a:srgbClr val="00FF00"/>
              </a:highlight>
            </a:endParaRPr>
          </a:p>
        </p:txBody>
      </p:sp>
      <p:sp>
        <p:nvSpPr>
          <p:cNvPr id="3" name="Slide Number Placeholder 2">
            <a:extLst>
              <a:ext uri="{FF2B5EF4-FFF2-40B4-BE49-F238E27FC236}">
                <a16:creationId xmlns:a16="http://schemas.microsoft.com/office/drawing/2014/main" id="{BB5A0661-C924-4F69-4672-3B879611B7EA}"/>
              </a:ext>
            </a:extLst>
          </p:cNvPr>
          <p:cNvSpPr>
            <a:spLocks noGrp="1"/>
          </p:cNvSpPr>
          <p:nvPr>
            <p:ph type="sldNum" sz="quarter" idx="12"/>
          </p:nvPr>
        </p:nvSpPr>
        <p:spPr>
          <a:xfrm>
            <a:off x="8711381" y="6310312"/>
            <a:ext cx="2743200" cy="365125"/>
          </a:xfrm>
        </p:spPr>
        <p:txBody>
          <a:bodyPr/>
          <a:lstStyle/>
          <a:p>
            <a:fld id="{082BD1CC-91F8-4BD3-8E5B-DF86EA4FDC39}" type="slidenum">
              <a:rPr lang="en-US" smtClean="0"/>
              <a:t>12</a:t>
            </a:fld>
            <a:endParaRPr lang="en-US"/>
          </a:p>
        </p:txBody>
      </p:sp>
      <p:sp>
        <p:nvSpPr>
          <p:cNvPr id="7" name="Content Placeholder 6">
            <a:extLst>
              <a:ext uri="{FF2B5EF4-FFF2-40B4-BE49-F238E27FC236}">
                <a16:creationId xmlns:a16="http://schemas.microsoft.com/office/drawing/2014/main" id="{A1F41B1E-8008-6648-5076-9E9FB75F6F11}"/>
              </a:ext>
            </a:extLst>
          </p:cNvPr>
          <p:cNvSpPr>
            <a:spLocks noGrp="1"/>
          </p:cNvSpPr>
          <p:nvPr>
            <p:ph idx="1"/>
          </p:nvPr>
        </p:nvSpPr>
        <p:spPr>
          <a:xfrm>
            <a:off x="737419" y="2433068"/>
            <a:ext cx="10382865" cy="4201293"/>
          </a:xfrm>
        </p:spPr>
        <p:txBody>
          <a:bodyPr>
            <a:normAutofit/>
          </a:bodyPr>
          <a:lstStyle/>
          <a:p>
            <a:endParaRPr lang="en-US" dirty="0"/>
          </a:p>
          <a:p>
            <a:pPr marL="0" indent="0">
              <a:buNone/>
            </a:pPr>
            <a:endParaRPr lang="en-US" dirty="0"/>
          </a:p>
          <a:p>
            <a:endParaRPr lang="en-US" dirty="0"/>
          </a:p>
          <a:p>
            <a:endParaRPr lang="en-US" dirty="0"/>
          </a:p>
          <a:p>
            <a:endParaRPr lang="en-US" dirty="0"/>
          </a:p>
          <a:p>
            <a:pPr marL="0" indent="0">
              <a:buNone/>
            </a:pPr>
            <a:endParaRPr lang="en-US" sz="1800" b="1" kern="100" dirty="0">
              <a:effectLst/>
              <a:latin typeface="Arial" panose="020B0604020202020204" pitchFamily="34" charset="0"/>
              <a:ea typeface="Aptos" panose="020B0004020202020204" pitchFamily="34" charset="0"/>
              <a:cs typeface="Times New Roman" panose="02020603050405020304" pitchFamily="18" charset="0"/>
            </a:endParaRPr>
          </a:p>
          <a:p>
            <a:pPr marL="0" indent="0">
              <a:buNone/>
            </a:pPr>
            <a:endParaRPr lang="en-US" dirty="0"/>
          </a:p>
        </p:txBody>
      </p:sp>
      <p:pic>
        <p:nvPicPr>
          <p:cNvPr id="5" name="Picture 4">
            <a:extLst>
              <a:ext uri="{FF2B5EF4-FFF2-40B4-BE49-F238E27FC236}">
                <a16:creationId xmlns:a16="http://schemas.microsoft.com/office/drawing/2014/main" id="{FE11F209-C236-AE64-5268-3A04ED34971D}"/>
              </a:ext>
            </a:extLst>
          </p:cNvPr>
          <p:cNvPicPr>
            <a:picLocks noChangeAspect="1"/>
          </p:cNvPicPr>
          <p:nvPr/>
        </p:nvPicPr>
        <p:blipFill>
          <a:blip r:embed="rId3"/>
          <a:stretch>
            <a:fillRect/>
          </a:stretch>
        </p:blipFill>
        <p:spPr>
          <a:xfrm>
            <a:off x="1728020" y="2384565"/>
            <a:ext cx="4101906" cy="3962400"/>
          </a:xfrm>
          <a:prstGeom prst="rect">
            <a:avLst/>
          </a:prstGeom>
        </p:spPr>
      </p:pic>
      <p:sp>
        <p:nvSpPr>
          <p:cNvPr id="6" name="TextBox 5">
            <a:extLst>
              <a:ext uri="{FF2B5EF4-FFF2-40B4-BE49-F238E27FC236}">
                <a16:creationId xmlns:a16="http://schemas.microsoft.com/office/drawing/2014/main" id="{819A7F42-9E65-14BB-52BA-237CE039B9C2}"/>
              </a:ext>
            </a:extLst>
          </p:cNvPr>
          <p:cNvSpPr txBox="1"/>
          <p:nvPr/>
        </p:nvSpPr>
        <p:spPr>
          <a:xfrm>
            <a:off x="6362075" y="2923082"/>
            <a:ext cx="4991725" cy="2862322"/>
          </a:xfrm>
          <a:prstGeom prst="rect">
            <a:avLst/>
          </a:prstGeom>
          <a:noFill/>
        </p:spPr>
        <p:txBody>
          <a:bodyPr wrap="square" rtlCol="0">
            <a:spAutoFit/>
          </a:bodyPr>
          <a:lstStyle/>
          <a:p>
            <a:r>
              <a:rPr lang="en-US" sz="3600" dirty="0">
                <a:highlight>
                  <a:srgbClr val="FFFF00"/>
                </a:highlight>
              </a:rPr>
              <a:t>A new sign for Little Zion Preschool </a:t>
            </a:r>
            <a:r>
              <a:rPr lang="en-US" sz="3600" dirty="0"/>
              <a:t>was designed and installed by very generous members.</a:t>
            </a:r>
          </a:p>
          <a:p>
            <a:r>
              <a:rPr lang="en-US" sz="3600" b="1" dirty="0"/>
              <a:t>Thank You  </a:t>
            </a:r>
          </a:p>
        </p:txBody>
      </p:sp>
      <p:sp>
        <p:nvSpPr>
          <p:cNvPr id="4" name="TextBox 3">
            <a:extLst>
              <a:ext uri="{FF2B5EF4-FFF2-40B4-BE49-F238E27FC236}">
                <a16:creationId xmlns:a16="http://schemas.microsoft.com/office/drawing/2014/main" id="{C9C4E4B7-76F9-F818-5046-002D0C565639}"/>
              </a:ext>
            </a:extLst>
          </p:cNvPr>
          <p:cNvSpPr txBox="1"/>
          <p:nvPr/>
        </p:nvSpPr>
        <p:spPr>
          <a:xfrm>
            <a:off x="9412862" y="383782"/>
            <a:ext cx="2205476" cy="646331"/>
          </a:xfrm>
          <a:prstGeom prst="rect">
            <a:avLst/>
          </a:prstGeom>
          <a:noFill/>
        </p:spPr>
        <p:txBody>
          <a:bodyPr wrap="none" rtlCol="0">
            <a:spAutoFit/>
          </a:bodyPr>
          <a:lstStyle/>
          <a:p>
            <a:r>
              <a:rPr lang="en-US" dirty="0"/>
              <a:t>2024</a:t>
            </a:r>
          </a:p>
          <a:p>
            <a:r>
              <a:rPr lang="en-US" dirty="0"/>
              <a:t>Little Zion Preschool</a:t>
            </a:r>
          </a:p>
        </p:txBody>
      </p:sp>
    </p:spTree>
    <p:extLst>
      <p:ext uri="{BB962C8B-B14F-4D97-AF65-F5344CB8AC3E}">
        <p14:creationId xmlns:p14="http://schemas.microsoft.com/office/powerpoint/2010/main" val="2012396733"/>
      </p:ext>
    </p:extLst>
  </p:cSld>
  <p:clrMapOvr>
    <a:masterClrMapping/>
  </p:clrMapOvr>
  <mc:AlternateContent xmlns:mc="http://schemas.openxmlformats.org/markup-compatibility/2006" xmlns:p14="http://schemas.microsoft.com/office/powerpoint/2010/main">
    <mc:Choice Requires="p14">
      <p:transition p14:dur="10" advClick="0" advTm="15000"/>
    </mc:Choice>
    <mc:Fallback xmlns="">
      <p:transition advClick="0" advTm="1500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FA754D05-2E03-0D9C-36A3-FF3236E92EDD}"/>
              </a:ext>
            </a:extLst>
          </p:cNvPr>
          <p:cNvPicPr>
            <a:picLocks noGrp="1" noChangeAspect="1"/>
          </p:cNvPicPr>
          <p:nvPr>
            <p:ph idx="1"/>
          </p:nvPr>
        </p:nvPicPr>
        <p:blipFill>
          <a:blip r:embed="rId2"/>
          <a:stretch>
            <a:fillRect/>
          </a:stretch>
        </p:blipFill>
        <p:spPr>
          <a:xfrm>
            <a:off x="685800" y="3100188"/>
            <a:ext cx="5733288" cy="2592713"/>
          </a:xfrm>
        </p:spPr>
      </p:pic>
      <p:sp>
        <p:nvSpPr>
          <p:cNvPr id="4" name="Slide Number Placeholder 3">
            <a:extLst>
              <a:ext uri="{FF2B5EF4-FFF2-40B4-BE49-F238E27FC236}">
                <a16:creationId xmlns:a16="http://schemas.microsoft.com/office/drawing/2014/main" id="{E0EEFC2A-6C15-5738-2A42-F897A85BDF45}"/>
              </a:ext>
            </a:extLst>
          </p:cNvPr>
          <p:cNvSpPr>
            <a:spLocks noGrp="1"/>
          </p:cNvSpPr>
          <p:nvPr>
            <p:ph type="sldNum" sz="quarter" idx="12"/>
          </p:nvPr>
        </p:nvSpPr>
        <p:spPr/>
        <p:txBody>
          <a:bodyPr/>
          <a:lstStyle/>
          <a:p>
            <a:fld id="{082BD1CC-91F8-4BD3-8E5B-DF86EA4FDC39}" type="slidenum">
              <a:rPr lang="en-US" smtClean="0"/>
              <a:t>13</a:t>
            </a:fld>
            <a:endParaRPr lang="en-US"/>
          </a:p>
        </p:txBody>
      </p:sp>
      <p:sp>
        <p:nvSpPr>
          <p:cNvPr id="7" name="Title 1">
            <a:extLst>
              <a:ext uri="{FF2B5EF4-FFF2-40B4-BE49-F238E27FC236}">
                <a16:creationId xmlns:a16="http://schemas.microsoft.com/office/drawing/2014/main" id="{45F56906-B914-0C0B-8ACC-AAF2CFC2540A}"/>
              </a:ext>
            </a:extLst>
          </p:cNvPr>
          <p:cNvSpPr>
            <a:spLocks noGrp="1"/>
          </p:cNvSpPr>
          <p:nvPr>
            <p:ph type="title"/>
          </p:nvPr>
        </p:nvSpPr>
        <p:spPr>
          <a:xfrm>
            <a:off x="231010" y="226833"/>
            <a:ext cx="10515600" cy="1129673"/>
          </a:xfrm>
        </p:spPr>
        <p:txBody>
          <a:bodyPr>
            <a:normAutofit/>
          </a:bodyPr>
          <a:lstStyle/>
          <a:p>
            <a:pPr algn="ctr"/>
            <a:br>
              <a:rPr lang="en-US" sz="3600" dirty="0"/>
            </a:br>
            <a:r>
              <a:rPr lang="en-US" sz="3600" b="1" dirty="0">
                <a:highlight>
                  <a:srgbClr val="FFFF00"/>
                </a:highlight>
              </a:rPr>
              <a:t>Little Zion Thanksgiving Presentation</a:t>
            </a:r>
            <a:endParaRPr lang="en-US" b="1" dirty="0">
              <a:highlight>
                <a:srgbClr val="FFFF00"/>
              </a:highlight>
            </a:endParaRPr>
          </a:p>
        </p:txBody>
      </p:sp>
      <p:sp>
        <p:nvSpPr>
          <p:cNvPr id="11" name="TextBox 10">
            <a:extLst>
              <a:ext uri="{FF2B5EF4-FFF2-40B4-BE49-F238E27FC236}">
                <a16:creationId xmlns:a16="http://schemas.microsoft.com/office/drawing/2014/main" id="{BCF805B3-03E5-E58D-EA96-724093D6F0CE}"/>
              </a:ext>
            </a:extLst>
          </p:cNvPr>
          <p:cNvSpPr txBox="1"/>
          <p:nvPr/>
        </p:nvSpPr>
        <p:spPr>
          <a:xfrm>
            <a:off x="7110984" y="3385173"/>
            <a:ext cx="4534916" cy="2215991"/>
          </a:xfrm>
          <a:prstGeom prst="rect">
            <a:avLst/>
          </a:prstGeom>
          <a:noFill/>
        </p:spPr>
        <p:txBody>
          <a:bodyPr wrap="square" rtlCol="0">
            <a:spAutoFit/>
          </a:bodyPr>
          <a:lstStyle/>
          <a:p>
            <a:r>
              <a:rPr lang="en-US" sz="2400" dirty="0"/>
              <a:t>This event and others conducted by the LZPS staff was well organized and well supported by students and their families.</a:t>
            </a:r>
          </a:p>
          <a:p>
            <a:endParaRPr lang="en-US" dirty="0"/>
          </a:p>
          <a:p>
            <a:pPr algn="ctr"/>
            <a:r>
              <a:rPr lang="en-US" sz="2400" b="1" dirty="0"/>
              <a:t>Thank You Candace and staff! </a:t>
            </a:r>
          </a:p>
        </p:txBody>
      </p:sp>
      <p:pic>
        <p:nvPicPr>
          <p:cNvPr id="18" name="Picture 17">
            <a:extLst>
              <a:ext uri="{FF2B5EF4-FFF2-40B4-BE49-F238E27FC236}">
                <a16:creationId xmlns:a16="http://schemas.microsoft.com/office/drawing/2014/main" id="{8BC320F5-3746-EC15-3B26-560A5B093035}"/>
              </a:ext>
            </a:extLst>
          </p:cNvPr>
          <p:cNvPicPr>
            <a:picLocks noChangeAspect="1"/>
          </p:cNvPicPr>
          <p:nvPr/>
        </p:nvPicPr>
        <p:blipFill>
          <a:blip r:embed="rId3"/>
          <a:stretch>
            <a:fillRect/>
          </a:stretch>
        </p:blipFill>
        <p:spPr>
          <a:xfrm>
            <a:off x="819912" y="1929265"/>
            <a:ext cx="5318760" cy="701836"/>
          </a:xfrm>
          <a:prstGeom prst="rect">
            <a:avLst/>
          </a:prstGeom>
        </p:spPr>
      </p:pic>
      <p:sp>
        <p:nvSpPr>
          <p:cNvPr id="2" name="TextBox 1">
            <a:extLst>
              <a:ext uri="{FF2B5EF4-FFF2-40B4-BE49-F238E27FC236}">
                <a16:creationId xmlns:a16="http://schemas.microsoft.com/office/drawing/2014/main" id="{0349D1C4-85B4-9B7E-C67C-31CB0A28E396}"/>
              </a:ext>
            </a:extLst>
          </p:cNvPr>
          <p:cNvSpPr txBox="1"/>
          <p:nvPr/>
        </p:nvSpPr>
        <p:spPr>
          <a:xfrm>
            <a:off x="9643872" y="425503"/>
            <a:ext cx="2205476" cy="646331"/>
          </a:xfrm>
          <a:prstGeom prst="rect">
            <a:avLst/>
          </a:prstGeom>
          <a:noFill/>
        </p:spPr>
        <p:txBody>
          <a:bodyPr wrap="none" rtlCol="0">
            <a:spAutoFit/>
          </a:bodyPr>
          <a:lstStyle/>
          <a:p>
            <a:r>
              <a:rPr lang="en-US" dirty="0"/>
              <a:t>2024</a:t>
            </a:r>
          </a:p>
          <a:p>
            <a:r>
              <a:rPr lang="en-US" dirty="0"/>
              <a:t>Little Zion Preschool</a:t>
            </a:r>
          </a:p>
        </p:txBody>
      </p:sp>
      <p:pic>
        <p:nvPicPr>
          <p:cNvPr id="3" name="Picture 2">
            <a:extLst>
              <a:ext uri="{FF2B5EF4-FFF2-40B4-BE49-F238E27FC236}">
                <a16:creationId xmlns:a16="http://schemas.microsoft.com/office/drawing/2014/main" id="{963F5E33-B0DE-77F5-82C1-B558492DF01D}"/>
              </a:ext>
            </a:extLst>
          </p:cNvPr>
          <p:cNvPicPr>
            <a:picLocks noChangeAspect="1"/>
          </p:cNvPicPr>
          <p:nvPr/>
        </p:nvPicPr>
        <p:blipFill>
          <a:blip r:embed="rId4"/>
          <a:stretch>
            <a:fillRect/>
          </a:stretch>
        </p:blipFill>
        <p:spPr>
          <a:xfrm>
            <a:off x="7594046" y="1342278"/>
            <a:ext cx="2949364" cy="1952801"/>
          </a:xfrm>
          <a:prstGeom prst="rect">
            <a:avLst/>
          </a:prstGeom>
        </p:spPr>
      </p:pic>
      <p:sp>
        <p:nvSpPr>
          <p:cNvPr id="5" name="TextBox 4">
            <a:extLst>
              <a:ext uri="{FF2B5EF4-FFF2-40B4-BE49-F238E27FC236}">
                <a16:creationId xmlns:a16="http://schemas.microsoft.com/office/drawing/2014/main" id="{C2F60DE3-2FE3-1256-422E-6A2667C45859}"/>
              </a:ext>
            </a:extLst>
          </p:cNvPr>
          <p:cNvSpPr txBox="1"/>
          <p:nvPr/>
        </p:nvSpPr>
        <p:spPr>
          <a:xfrm>
            <a:off x="856488" y="6124980"/>
            <a:ext cx="9488816" cy="369332"/>
          </a:xfrm>
          <a:prstGeom prst="rect">
            <a:avLst/>
          </a:prstGeom>
          <a:noFill/>
        </p:spPr>
        <p:txBody>
          <a:bodyPr wrap="none" rtlCol="0">
            <a:spAutoFit/>
          </a:bodyPr>
          <a:lstStyle/>
          <a:p>
            <a:r>
              <a:rPr lang="en-US" dirty="0"/>
              <a:t>Go to Little Zion website and Facebook page to see all the excellent activities throughout 2024. </a:t>
            </a:r>
          </a:p>
        </p:txBody>
      </p:sp>
    </p:spTree>
    <p:extLst>
      <p:ext uri="{BB962C8B-B14F-4D97-AF65-F5344CB8AC3E}">
        <p14:creationId xmlns:p14="http://schemas.microsoft.com/office/powerpoint/2010/main" val="2471242026"/>
      </p:ext>
    </p:extLst>
  </p:cSld>
  <p:clrMapOvr>
    <a:masterClrMapping/>
  </p:clrMapOvr>
  <mc:AlternateContent xmlns:mc="http://schemas.openxmlformats.org/markup-compatibility/2006" xmlns:p14="http://schemas.microsoft.com/office/powerpoint/2010/main">
    <mc:Choice Requires="p14">
      <p:transition p14:dur="10" advClick="0" advTm="15000"/>
    </mc:Choice>
    <mc:Fallback xmlns="">
      <p:transition advClick="0" advTm="1500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E2222D8-F869-4E55-B0A8-25BD352E549F}"/>
              </a:ext>
            </a:extLst>
          </p:cNvPr>
          <p:cNvSpPr>
            <a:spLocks noGrp="1"/>
          </p:cNvSpPr>
          <p:nvPr>
            <p:ph type="title"/>
          </p:nvPr>
        </p:nvSpPr>
        <p:spPr>
          <a:xfrm>
            <a:off x="385707" y="175990"/>
            <a:ext cx="10515600" cy="1325563"/>
          </a:xfrm>
        </p:spPr>
        <p:txBody>
          <a:bodyPr>
            <a:normAutofit/>
          </a:bodyPr>
          <a:lstStyle/>
          <a:p>
            <a:pPr algn="ctr"/>
            <a:r>
              <a:rPr lang="en-US" b="1" dirty="0">
                <a:highlight>
                  <a:srgbClr val="FFFF00"/>
                </a:highlight>
              </a:rPr>
              <a:t>Support for Master’s Mana</a:t>
            </a:r>
          </a:p>
        </p:txBody>
      </p:sp>
      <p:sp>
        <p:nvSpPr>
          <p:cNvPr id="5" name="Content Placeholder 4">
            <a:extLst>
              <a:ext uri="{FF2B5EF4-FFF2-40B4-BE49-F238E27FC236}">
                <a16:creationId xmlns:a16="http://schemas.microsoft.com/office/drawing/2014/main" id="{2BA5DB33-2A4E-429E-93E4-E4987BBDE6FE}"/>
              </a:ext>
            </a:extLst>
          </p:cNvPr>
          <p:cNvSpPr>
            <a:spLocks noGrp="1"/>
          </p:cNvSpPr>
          <p:nvPr>
            <p:ph idx="1"/>
          </p:nvPr>
        </p:nvSpPr>
        <p:spPr>
          <a:xfrm>
            <a:off x="838200" y="1941565"/>
            <a:ext cx="10515600" cy="4530725"/>
          </a:xfrm>
        </p:spPr>
        <p:txBody>
          <a:bodyPr/>
          <a:lstStyle/>
          <a:p>
            <a:pPr marL="0" indent="0">
              <a:buNone/>
            </a:pPr>
            <a:r>
              <a:rPr lang="en-US" b="1" dirty="0"/>
              <a:t>It was a blessing that Zion WINGS and members continued donating and transporting food to help those in need throughout 2024.</a:t>
            </a:r>
          </a:p>
        </p:txBody>
      </p:sp>
      <p:sp>
        <p:nvSpPr>
          <p:cNvPr id="2" name="Slide Number Placeholder 1">
            <a:extLst>
              <a:ext uri="{FF2B5EF4-FFF2-40B4-BE49-F238E27FC236}">
                <a16:creationId xmlns:a16="http://schemas.microsoft.com/office/drawing/2014/main" id="{4C5E38D2-4785-457C-A385-634ECC3E5B8B}"/>
              </a:ext>
            </a:extLst>
          </p:cNvPr>
          <p:cNvSpPr>
            <a:spLocks noGrp="1"/>
          </p:cNvSpPr>
          <p:nvPr>
            <p:ph type="sldNum" sz="quarter" idx="12"/>
          </p:nvPr>
        </p:nvSpPr>
        <p:spPr>
          <a:xfrm>
            <a:off x="8610600" y="6356349"/>
            <a:ext cx="2743200" cy="365125"/>
          </a:xfrm>
        </p:spPr>
        <p:txBody>
          <a:bodyPr/>
          <a:lstStyle/>
          <a:p>
            <a:fld id="{BC9C5C56-9DC3-4E52-BC50-5A79FB6AB900}" type="slidenum">
              <a:rPr lang="en-US" smtClean="0"/>
              <a:pPr/>
              <a:t>14</a:t>
            </a:fld>
            <a:endParaRPr lang="en-US"/>
          </a:p>
        </p:txBody>
      </p:sp>
      <p:pic>
        <p:nvPicPr>
          <p:cNvPr id="6" name="Picture 5">
            <a:extLst>
              <a:ext uri="{FF2B5EF4-FFF2-40B4-BE49-F238E27FC236}">
                <a16:creationId xmlns:a16="http://schemas.microsoft.com/office/drawing/2014/main" id="{31F28009-181A-0480-9E91-F0E743739A84}"/>
              </a:ext>
            </a:extLst>
          </p:cNvPr>
          <p:cNvPicPr>
            <a:picLocks noChangeAspect="1"/>
          </p:cNvPicPr>
          <p:nvPr/>
        </p:nvPicPr>
        <p:blipFill>
          <a:blip r:embed="rId2"/>
          <a:stretch>
            <a:fillRect/>
          </a:stretch>
        </p:blipFill>
        <p:spPr>
          <a:xfrm rot="5460000">
            <a:off x="2678655" y="2170048"/>
            <a:ext cx="3862841" cy="5150708"/>
          </a:xfrm>
          <a:prstGeom prst="rect">
            <a:avLst/>
          </a:prstGeom>
          <a:scene3d>
            <a:camera prst="orthographicFront">
              <a:rot lat="0" lon="300000" rev="0"/>
            </a:camera>
            <a:lightRig rig="threePt" dir="t"/>
          </a:scene3d>
        </p:spPr>
      </p:pic>
      <p:sp>
        <p:nvSpPr>
          <p:cNvPr id="8" name="TextBox 7">
            <a:extLst>
              <a:ext uri="{FF2B5EF4-FFF2-40B4-BE49-F238E27FC236}">
                <a16:creationId xmlns:a16="http://schemas.microsoft.com/office/drawing/2014/main" id="{1931A252-5D13-8F3B-1C0F-E71E53987ACF}"/>
              </a:ext>
            </a:extLst>
          </p:cNvPr>
          <p:cNvSpPr txBox="1"/>
          <p:nvPr/>
        </p:nvSpPr>
        <p:spPr>
          <a:xfrm>
            <a:off x="7619933" y="2666089"/>
            <a:ext cx="3644967" cy="984885"/>
          </a:xfrm>
          <a:prstGeom prst="rect">
            <a:avLst/>
          </a:prstGeom>
          <a:noFill/>
        </p:spPr>
        <p:txBody>
          <a:bodyPr wrap="square" rtlCol="0">
            <a:spAutoFit/>
          </a:bodyPr>
          <a:lstStyle/>
          <a:p>
            <a:r>
              <a:rPr lang="en-US" sz="2000" dirty="0"/>
              <a:t>Monthly food collections for Master’s Mana  are continuing</a:t>
            </a:r>
            <a:r>
              <a:rPr lang="en-US" dirty="0"/>
              <a:t>.</a:t>
            </a:r>
          </a:p>
          <a:p>
            <a:endParaRPr lang="en-US" dirty="0"/>
          </a:p>
        </p:txBody>
      </p:sp>
      <p:pic>
        <p:nvPicPr>
          <p:cNvPr id="10" name="Picture 9">
            <a:extLst>
              <a:ext uri="{FF2B5EF4-FFF2-40B4-BE49-F238E27FC236}">
                <a16:creationId xmlns:a16="http://schemas.microsoft.com/office/drawing/2014/main" id="{30DFC839-F9D3-FAB3-D522-F4A290AA34EA}"/>
              </a:ext>
            </a:extLst>
          </p:cNvPr>
          <p:cNvPicPr>
            <a:picLocks noChangeAspect="1"/>
          </p:cNvPicPr>
          <p:nvPr/>
        </p:nvPicPr>
        <p:blipFill>
          <a:blip r:embed="rId3"/>
          <a:stretch>
            <a:fillRect/>
          </a:stretch>
        </p:blipFill>
        <p:spPr>
          <a:xfrm>
            <a:off x="7808225" y="5418080"/>
            <a:ext cx="2924175" cy="1182688"/>
          </a:xfrm>
          <a:prstGeom prst="rect">
            <a:avLst/>
          </a:prstGeom>
        </p:spPr>
      </p:pic>
      <p:pic>
        <p:nvPicPr>
          <p:cNvPr id="11" name="Picture 10">
            <a:extLst>
              <a:ext uri="{FF2B5EF4-FFF2-40B4-BE49-F238E27FC236}">
                <a16:creationId xmlns:a16="http://schemas.microsoft.com/office/drawing/2014/main" id="{A1D71886-9795-86AC-E142-20EB75600D9F}"/>
              </a:ext>
            </a:extLst>
          </p:cNvPr>
          <p:cNvPicPr>
            <a:picLocks noChangeAspect="1"/>
          </p:cNvPicPr>
          <p:nvPr/>
        </p:nvPicPr>
        <p:blipFill>
          <a:blip r:embed="rId4"/>
          <a:stretch>
            <a:fillRect/>
          </a:stretch>
        </p:blipFill>
        <p:spPr>
          <a:xfrm>
            <a:off x="8305800" y="3962327"/>
            <a:ext cx="1676400" cy="1438275"/>
          </a:xfrm>
          <a:prstGeom prst="rect">
            <a:avLst/>
          </a:prstGeom>
        </p:spPr>
      </p:pic>
      <p:sp>
        <p:nvSpPr>
          <p:cNvPr id="3" name="TextBox 2">
            <a:extLst>
              <a:ext uri="{FF2B5EF4-FFF2-40B4-BE49-F238E27FC236}">
                <a16:creationId xmlns:a16="http://schemas.microsoft.com/office/drawing/2014/main" id="{7242DFDE-454C-7526-47AD-6F8B79AE595B}"/>
              </a:ext>
            </a:extLst>
          </p:cNvPr>
          <p:cNvSpPr txBox="1"/>
          <p:nvPr/>
        </p:nvSpPr>
        <p:spPr>
          <a:xfrm>
            <a:off x="10422423" y="219450"/>
            <a:ext cx="1322542" cy="646331"/>
          </a:xfrm>
          <a:prstGeom prst="rect">
            <a:avLst/>
          </a:prstGeom>
          <a:noFill/>
        </p:spPr>
        <p:txBody>
          <a:bodyPr wrap="none" rtlCol="0">
            <a:spAutoFit/>
          </a:bodyPr>
          <a:lstStyle/>
          <a:p>
            <a:r>
              <a:rPr lang="en-US" dirty="0"/>
              <a:t>2024 </a:t>
            </a:r>
          </a:p>
          <a:p>
            <a:r>
              <a:rPr lang="en-US" dirty="0"/>
              <a:t>Evangelism</a:t>
            </a:r>
          </a:p>
        </p:txBody>
      </p:sp>
    </p:spTree>
    <p:extLst>
      <p:ext uri="{BB962C8B-B14F-4D97-AF65-F5344CB8AC3E}">
        <p14:creationId xmlns:p14="http://schemas.microsoft.com/office/powerpoint/2010/main" val="3574299988"/>
      </p:ext>
    </p:extLst>
  </p:cSld>
  <p:clrMapOvr>
    <a:masterClrMapping/>
  </p:clrMapOvr>
  <mc:AlternateContent xmlns:mc="http://schemas.openxmlformats.org/markup-compatibility/2006" xmlns:p14="http://schemas.microsoft.com/office/powerpoint/2010/main">
    <mc:Choice Requires="p14">
      <p:transition p14:dur="10" advClick="0" advTm="15000"/>
    </mc:Choice>
    <mc:Fallback xmlns="">
      <p:transition advClick="0" advTm="1500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0E8ED6-7505-4AD8-A2C9-65BB8BB806C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E5FC956-2746-853C-3A1F-EC7A46F1280D}"/>
              </a:ext>
            </a:extLst>
          </p:cNvPr>
          <p:cNvSpPr>
            <a:spLocks noGrp="1"/>
          </p:cNvSpPr>
          <p:nvPr>
            <p:ph type="title"/>
          </p:nvPr>
        </p:nvSpPr>
        <p:spPr>
          <a:xfrm>
            <a:off x="539495" y="227550"/>
            <a:ext cx="10515600" cy="2056075"/>
          </a:xfrm>
        </p:spPr>
        <p:txBody>
          <a:bodyPr>
            <a:normAutofit fontScale="90000"/>
          </a:bodyPr>
          <a:lstStyle/>
          <a:p>
            <a:pPr algn="ctr"/>
            <a:br>
              <a:rPr lang="en-US" sz="3600" dirty="0"/>
            </a:br>
            <a:br>
              <a:rPr lang="en-US" sz="3600" dirty="0"/>
            </a:br>
            <a:r>
              <a:rPr lang="en-US" sz="4900" b="1" dirty="0">
                <a:highlight>
                  <a:srgbClr val="FFFF00"/>
                </a:highlight>
              </a:rPr>
              <a:t>Hosted Community Blood Drive </a:t>
            </a:r>
            <a:br>
              <a:rPr lang="en-US" sz="3600" b="1" dirty="0">
                <a:highlight>
                  <a:srgbClr val="00FF00"/>
                </a:highlight>
              </a:rPr>
            </a:br>
            <a:endParaRPr lang="en-US" b="1" dirty="0">
              <a:highlight>
                <a:srgbClr val="00FF00"/>
              </a:highlight>
            </a:endParaRPr>
          </a:p>
        </p:txBody>
      </p:sp>
      <p:sp>
        <p:nvSpPr>
          <p:cNvPr id="3" name="Slide Number Placeholder 2">
            <a:extLst>
              <a:ext uri="{FF2B5EF4-FFF2-40B4-BE49-F238E27FC236}">
                <a16:creationId xmlns:a16="http://schemas.microsoft.com/office/drawing/2014/main" id="{1B95CED3-D43E-C37D-794A-7D71E19ABFF5}"/>
              </a:ext>
            </a:extLst>
          </p:cNvPr>
          <p:cNvSpPr>
            <a:spLocks noGrp="1"/>
          </p:cNvSpPr>
          <p:nvPr>
            <p:ph type="sldNum" sz="quarter" idx="12"/>
          </p:nvPr>
        </p:nvSpPr>
        <p:spPr>
          <a:xfrm>
            <a:off x="8711381" y="6310312"/>
            <a:ext cx="2743200" cy="365125"/>
          </a:xfrm>
        </p:spPr>
        <p:txBody>
          <a:bodyPr/>
          <a:lstStyle/>
          <a:p>
            <a:fld id="{082BD1CC-91F8-4BD3-8E5B-DF86EA4FDC39}" type="slidenum">
              <a:rPr lang="en-US" smtClean="0"/>
              <a:t>15</a:t>
            </a:fld>
            <a:endParaRPr lang="en-US"/>
          </a:p>
        </p:txBody>
      </p:sp>
      <p:sp>
        <p:nvSpPr>
          <p:cNvPr id="7" name="Content Placeholder 6">
            <a:extLst>
              <a:ext uri="{FF2B5EF4-FFF2-40B4-BE49-F238E27FC236}">
                <a16:creationId xmlns:a16="http://schemas.microsoft.com/office/drawing/2014/main" id="{53A33744-324F-3520-CEFA-FDAC1EA47D64}"/>
              </a:ext>
            </a:extLst>
          </p:cNvPr>
          <p:cNvSpPr>
            <a:spLocks noGrp="1"/>
          </p:cNvSpPr>
          <p:nvPr>
            <p:ph idx="1"/>
          </p:nvPr>
        </p:nvSpPr>
        <p:spPr>
          <a:xfrm>
            <a:off x="737419" y="2433068"/>
            <a:ext cx="10382865" cy="4201293"/>
          </a:xfrm>
        </p:spPr>
        <p:txBody>
          <a:bodyPr>
            <a:normAutofit/>
          </a:bodyPr>
          <a:lstStyle/>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b="1" dirty="0"/>
          </a:p>
          <a:p>
            <a:pPr marL="0" indent="0">
              <a:buNone/>
            </a:pPr>
            <a:endParaRPr lang="en-US" b="1" dirty="0"/>
          </a:p>
          <a:p>
            <a:pPr marL="0" indent="0">
              <a:buNone/>
            </a:pPr>
            <a:r>
              <a:rPr lang="en-US" b="1" dirty="0"/>
              <a:t>	      Thank You Dianne M. </a:t>
            </a:r>
            <a:r>
              <a:rPr lang="en-US" dirty="0"/>
              <a:t>for coordinating this event.</a:t>
            </a:r>
          </a:p>
        </p:txBody>
      </p:sp>
      <p:sp>
        <p:nvSpPr>
          <p:cNvPr id="4" name="TextBox 3">
            <a:extLst>
              <a:ext uri="{FF2B5EF4-FFF2-40B4-BE49-F238E27FC236}">
                <a16:creationId xmlns:a16="http://schemas.microsoft.com/office/drawing/2014/main" id="{2C400D44-50B2-40EE-D151-F30CF2275166}"/>
              </a:ext>
            </a:extLst>
          </p:cNvPr>
          <p:cNvSpPr txBox="1"/>
          <p:nvPr/>
        </p:nvSpPr>
        <p:spPr>
          <a:xfrm>
            <a:off x="10422423" y="219450"/>
            <a:ext cx="1354858" cy="923330"/>
          </a:xfrm>
          <a:prstGeom prst="rect">
            <a:avLst/>
          </a:prstGeom>
          <a:noFill/>
        </p:spPr>
        <p:txBody>
          <a:bodyPr wrap="none" rtlCol="0">
            <a:spAutoFit/>
          </a:bodyPr>
          <a:lstStyle/>
          <a:p>
            <a:r>
              <a:rPr lang="en-US" dirty="0"/>
              <a:t>2024 </a:t>
            </a:r>
          </a:p>
          <a:p>
            <a:r>
              <a:rPr lang="en-US" dirty="0"/>
              <a:t>Community</a:t>
            </a:r>
          </a:p>
          <a:p>
            <a:r>
              <a:rPr lang="en-US" dirty="0"/>
              <a:t>Outreach</a:t>
            </a:r>
          </a:p>
        </p:txBody>
      </p:sp>
      <p:pic>
        <p:nvPicPr>
          <p:cNvPr id="10" name="Picture 9">
            <a:extLst>
              <a:ext uri="{FF2B5EF4-FFF2-40B4-BE49-F238E27FC236}">
                <a16:creationId xmlns:a16="http://schemas.microsoft.com/office/drawing/2014/main" id="{D9E51883-90F3-7819-B23B-C1B49582F093}"/>
              </a:ext>
            </a:extLst>
          </p:cNvPr>
          <p:cNvPicPr>
            <a:picLocks noChangeAspect="1"/>
          </p:cNvPicPr>
          <p:nvPr/>
        </p:nvPicPr>
        <p:blipFill>
          <a:blip r:embed="rId3"/>
          <a:stretch>
            <a:fillRect/>
          </a:stretch>
        </p:blipFill>
        <p:spPr>
          <a:xfrm>
            <a:off x="2523744" y="2554414"/>
            <a:ext cx="6547103" cy="2578418"/>
          </a:xfrm>
          <a:prstGeom prst="rect">
            <a:avLst/>
          </a:prstGeom>
        </p:spPr>
      </p:pic>
    </p:spTree>
    <p:extLst>
      <p:ext uri="{BB962C8B-B14F-4D97-AF65-F5344CB8AC3E}">
        <p14:creationId xmlns:p14="http://schemas.microsoft.com/office/powerpoint/2010/main" val="1112732111"/>
      </p:ext>
    </p:extLst>
  </p:cSld>
  <p:clrMapOvr>
    <a:masterClrMapping/>
  </p:clrMapOvr>
  <mc:AlternateContent xmlns:mc="http://schemas.openxmlformats.org/markup-compatibility/2006" xmlns:p14="http://schemas.microsoft.com/office/powerpoint/2010/main">
    <mc:Choice Requires="p14">
      <p:transition p14:dur="10" advClick="0" advTm="15000"/>
    </mc:Choice>
    <mc:Fallback xmlns="">
      <p:transition advClick="0" advTm="1500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2BA5DB33-2A4E-429E-93E4-E4987BBDE6FE}"/>
              </a:ext>
            </a:extLst>
          </p:cNvPr>
          <p:cNvSpPr>
            <a:spLocks noGrp="1"/>
          </p:cNvSpPr>
          <p:nvPr>
            <p:ph idx="1"/>
          </p:nvPr>
        </p:nvSpPr>
        <p:spPr>
          <a:xfrm>
            <a:off x="480556" y="1649193"/>
            <a:ext cx="10873244" cy="4843682"/>
          </a:xfrm>
        </p:spPr>
        <p:txBody>
          <a:bodyPr>
            <a:noAutofit/>
          </a:bodyPr>
          <a:lstStyle/>
          <a:p>
            <a:pPr marL="0" indent="0">
              <a:buNone/>
            </a:pPr>
            <a:r>
              <a:rPr lang="en-US" sz="3600" dirty="0"/>
              <a:t>The Elders Sent out Postcard Invitations to the local community highlighting services and opportunities for families and individuals at Zion. </a:t>
            </a:r>
          </a:p>
          <a:p>
            <a:pPr marL="0" indent="0">
              <a:buNone/>
            </a:pPr>
            <a:endParaRPr lang="en-US" sz="3600" dirty="0"/>
          </a:p>
          <a:p>
            <a:pPr marL="0" indent="0">
              <a:buNone/>
            </a:pPr>
            <a:endParaRPr lang="en-US" sz="3600" dirty="0"/>
          </a:p>
          <a:p>
            <a:pPr marL="0" indent="0">
              <a:buNone/>
            </a:pPr>
            <a:endParaRPr lang="en-US" sz="3600" dirty="0"/>
          </a:p>
          <a:p>
            <a:pPr marL="0" indent="0">
              <a:buNone/>
            </a:pPr>
            <a:endParaRPr lang="en-US" sz="3600" b="1" dirty="0"/>
          </a:p>
          <a:p>
            <a:pPr marL="0" indent="0" algn="ctr">
              <a:buNone/>
            </a:pPr>
            <a:r>
              <a:rPr lang="en-US" sz="3600" b="1" dirty="0"/>
              <a:t>Thank You </a:t>
            </a:r>
            <a:r>
              <a:rPr lang="en-US" sz="3600" dirty="0"/>
              <a:t>for sharing the Gospel Message.</a:t>
            </a:r>
          </a:p>
          <a:p>
            <a:pPr marL="0" indent="0">
              <a:buNone/>
            </a:pPr>
            <a:endParaRPr lang="en-US" sz="3600" dirty="0"/>
          </a:p>
        </p:txBody>
      </p:sp>
      <p:sp>
        <p:nvSpPr>
          <p:cNvPr id="2" name="Slide Number Placeholder 1">
            <a:extLst>
              <a:ext uri="{FF2B5EF4-FFF2-40B4-BE49-F238E27FC236}">
                <a16:creationId xmlns:a16="http://schemas.microsoft.com/office/drawing/2014/main" id="{4C5E38D2-4785-457C-A385-634ECC3E5B8B}"/>
              </a:ext>
            </a:extLst>
          </p:cNvPr>
          <p:cNvSpPr>
            <a:spLocks noGrp="1"/>
          </p:cNvSpPr>
          <p:nvPr>
            <p:ph type="sldNum" sz="quarter" idx="12"/>
          </p:nvPr>
        </p:nvSpPr>
        <p:spPr/>
        <p:txBody>
          <a:bodyPr/>
          <a:lstStyle/>
          <a:p>
            <a:fld id="{BC9C5C56-9DC3-4E52-BC50-5A79FB6AB900}" type="slidenum">
              <a:rPr lang="en-US" smtClean="0">
                <a:solidFill>
                  <a:schemeClr val="tx1"/>
                </a:solidFill>
              </a:rPr>
              <a:t>16</a:t>
            </a:fld>
            <a:endParaRPr lang="en-US">
              <a:solidFill>
                <a:schemeClr val="tx1"/>
              </a:solidFill>
            </a:endParaRPr>
          </a:p>
        </p:txBody>
      </p:sp>
      <p:pic>
        <p:nvPicPr>
          <p:cNvPr id="9" name="Picture 8">
            <a:extLst>
              <a:ext uri="{FF2B5EF4-FFF2-40B4-BE49-F238E27FC236}">
                <a16:creationId xmlns:a16="http://schemas.microsoft.com/office/drawing/2014/main" id="{BC267361-7507-CAD2-25EE-4B20E5C6FE2A}"/>
              </a:ext>
            </a:extLst>
          </p:cNvPr>
          <p:cNvPicPr>
            <a:picLocks noChangeAspect="1"/>
          </p:cNvPicPr>
          <p:nvPr/>
        </p:nvPicPr>
        <p:blipFill>
          <a:blip r:embed="rId2"/>
          <a:stretch>
            <a:fillRect/>
          </a:stretch>
        </p:blipFill>
        <p:spPr>
          <a:xfrm>
            <a:off x="2207261" y="3533743"/>
            <a:ext cx="6665184" cy="1447800"/>
          </a:xfrm>
          <a:prstGeom prst="rect">
            <a:avLst/>
          </a:prstGeom>
        </p:spPr>
      </p:pic>
      <p:sp>
        <p:nvSpPr>
          <p:cNvPr id="3" name="TextBox 2">
            <a:extLst>
              <a:ext uri="{FF2B5EF4-FFF2-40B4-BE49-F238E27FC236}">
                <a16:creationId xmlns:a16="http://schemas.microsoft.com/office/drawing/2014/main" id="{207E0010-4CD5-D4BF-91FB-6B63619E3E16}"/>
              </a:ext>
            </a:extLst>
          </p:cNvPr>
          <p:cNvSpPr txBox="1"/>
          <p:nvPr/>
        </p:nvSpPr>
        <p:spPr>
          <a:xfrm>
            <a:off x="10422423" y="219450"/>
            <a:ext cx="1322542" cy="646331"/>
          </a:xfrm>
          <a:prstGeom prst="rect">
            <a:avLst/>
          </a:prstGeom>
          <a:noFill/>
        </p:spPr>
        <p:txBody>
          <a:bodyPr wrap="none" rtlCol="0">
            <a:spAutoFit/>
          </a:bodyPr>
          <a:lstStyle/>
          <a:p>
            <a:r>
              <a:rPr lang="en-US" dirty="0"/>
              <a:t>2024 </a:t>
            </a:r>
          </a:p>
          <a:p>
            <a:r>
              <a:rPr lang="en-US" dirty="0"/>
              <a:t>Evangelism</a:t>
            </a:r>
          </a:p>
        </p:txBody>
      </p:sp>
      <p:sp>
        <p:nvSpPr>
          <p:cNvPr id="8" name="Title 7">
            <a:extLst>
              <a:ext uri="{FF2B5EF4-FFF2-40B4-BE49-F238E27FC236}">
                <a16:creationId xmlns:a16="http://schemas.microsoft.com/office/drawing/2014/main" id="{C5A1C93C-4658-DD32-C727-97FB54F60AD1}"/>
              </a:ext>
            </a:extLst>
          </p:cNvPr>
          <p:cNvSpPr>
            <a:spLocks noGrp="1"/>
          </p:cNvSpPr>
          <p:nvPr>
            <p:ph type="title"/>
          </p:nvPr>
        </p:nvSpPr>
        <p:spPr>
          <a:xfrm>
            <a:off x="1350264" y="347379"/>
            <a:ext cx="8854440" cy="1325563"/>
          </a:xfrm>
        </p:spPr>
        <p:txBody>
          <a:bodyPr/>
          <a:lstStyle/>
          <a:p>
            <a:r>
              <a:rPr lang="en-US" b="1" dirty="0">
                <a:highlight>
                  <a:srgbClr val="FFFF00"/>
                </a:highlight>
              </a:rPr>
              <a:t>Direct Mail Postcard Invitations </a:t>
            </a:r>
          </a:p>
        </p:txBody>
      </p:sp>
    </p:spTree>
    <p:extLst>
      <p:ext uri="{BB962C8B-B14F-4D97-AF65-F5344CB8AC3E}">
        <p14:creationId xmlns:p14="http://schemas.microsoft.com/office/powerpoint/2010/main" val="2595179764"/>
      </p:ext>
    </p:extLst>
  </p:cSld>
  <p:clrMapOvr>
    <a:masterClrMapping/>
  </p:clrMapOvr>
  <mc:AlternateContent xmlns:mc="http://schemas.openxmlformats.org/markup-compatibility/2006" xmlns:p14="http://schemas.microsoft.com/office/powerpoint/2010/main">
    <mc:Choice Requires="p14">
      <p:transition p14:dur="10" advClick="0" advTm="15000"/>
    </mc:Choice>
    <mc:Fallback xmlns="">
      <p:transition advClick="0" advTm="1500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0601BCF-6261-F6E7-3C80-D376C7DF38CB}"/>
              </a:ext>
            </a:extLst>
          </p:cNvPr>
          <p:cNvSpPr txBox="1"/>
          <p:nvPr/>
        </p:nvSpPr>
        <p:spPr>
          <a:xfrm>
            <a:off x="716045" y="1512111"/>
            <a:ext cx="10590008" cy="5324535"/>
          </a:xfrm>
          <a:prstGeom prst="rect">
            <a:avLst/>
          </a:prstGeom>
          <a:noFill/>
        </p:spPr>
        <p:txBody>
          <a:bodyPr wrap="square">
            <a:spAutoFit/>
          </a:bodyPr>
          <a:lstStyle/>
          <a:p>
            <a:r>
              <a:rPr lang="en-US" sz="3200" b="1" dirty="0"/>
              <a:t>On March 2</a:t>
            </a:r>
            <a:r>
              <a:rPr lang="en-US" sz="3200" b="1" baseline="30000" dirty="0"/>
              <a:t>nd</a:t>
            </a:r>
            <a:r>
              <a:rPr lang="en-US" sz="3200" b="1" dirty="0"/>
              <a:t>, we celebrated Zion’s Missions &amp; Outreach activities, shared our favorite pizza and launched 3 new Evangelism Initiatives!</a:t>
            </a:r>
          </a:p>
          <a:p>
            <a:pPr marL="1200150" lvl="1" indent="-742950">
              <a:buFont typeface="+mj-lt"/>
              <a:buAutoNum type="arabicPeriod"/>
            </a:pPr>
            <a:endParaRPr lang="en-US" sz="2400" dirty="0"/>
          </a:p>
          <a:p>
            <a:pPr lvl="1"/>
            <a:r>
              <a:rPr lang="en-US" sz="2400" dirty="0"/>
              <a:t>1. Selected Jensen Missionaries 2024 Mission Central Project</a:t>
            </a:r>
          </a:p>
          <a:p>
            <a:pPr lvl="1"/>
            <a:r>
              <a:rPr lang="en-US" sz="2400" dirty="0"/>
              <a:t>2. Established Mission &amp; Church Brochure Team</a:t>
            </a:r>
          </a:p>
          <a:p>
            <a:pPr lvl="1"/>
            <a:r>
              <a:rPr lang="en-US" sz="2400" dirty="0"/>
              <a:t>3. Planned Evangelism Training</a:t>
            </a:r>
          </a:p>
          <a:p>
            <a:pPr algn="ctr"/>
            <a:endParaRPr lang="en-US" sz="3600" dirty="0"/>
          </a:p>
          <a:p>
            <a:r>
              <a:rPr lang="en-US" sz="2800" b="1" dirty="0"/>
              <a:t>Thank You </a:t>
            </a:r>
            <a:r>
              <a:rPr lang="en-US" sz="2800" dirty="0"/>
              <a:t>to all who shared their favorite pizza and desserts. We appreciate all the participants who supported 2024 outreach &amp; </a:t>
            </a:r>
          </a:p>
          <a:p>
            <a:r>
              <a:rPr lang="en-US" sz="2800" dirty="0"/>
              <a:t>mission activities throughout the year.  </a:t>
            </a:r>
          </a:p>
          <a:p>
            <a:endParaRPr lang="en-US" sz="2800" dirty="0"/>
          </a:p>
        </p:txBody>
      </p:sp>
      <p:pic>
        <p:nvPicPr>
          <p:cNvPr id="7" name="Picture 6">
            <a:extLst>
              <a:ext uri="{FF2B5EF4-FFF2-40B4-BE49-F238E27FC236}">
                <a16:creationId xmlns:a16="http://schemas.microsoft.com/office/drawing/2014/main" id="{F87D105D-CB9C-7DC2-BE25-14CA915EAF21}"/>
              </a:ext>
            </a:extLst>
          </p:cNvPr>
          <p:cNvPicPr>
            <a:picLocks noChangeAspect="1"/>
          </p:cNvPicPr>
          <p:nvPr/>
        </p:nvPicPr>
        <p:blipFill>
          <a:blip r:embed="rId3"/>
          <a:stretch>
            <a:fillRect/>
          </a:stretch>
        </p:blipFill>
        <p:spPr>
          <a:xfrm>
            <a:off x="46271" y="3044040"/>
            <a:ext cx="1059766" cy="1833377"/>
          </a:xfrm>
          <a:prstGeom prst="rect">
            <a:avLst/>
          </a:prstGeom>
        </p:spPr>
      </p:pic>
      <p:pic>
        <p:nvPicPr>
          <p:cNvPr id="10" name="Picture 9" descr="A logo for a church&#10;&#10;Description automatically generated">
            <a:extLst>
              <a:ext uri="{FF2B5EF4-FFF2-40B4-BE49-F238E27FC236}">
                <a16:creationId xmlns:a16="http://schemas.microsoft.com/office/drawing/2014/main" id="{EE7F7B8F-0DC7-D1CF-CA1E-EC4F621C63BA}"/>
              </a:ext>
            </a:extLst>
          </p:cNvPr>
          <p:cNvPicPr>
            <a:picLocks noChangeAspect="1"/>
          </p:cNvPicPr>
          <p:nvPr/>
        </p:nvPicPr>
        <p:blipFill>
          <a:blip r:embed="rId4"/>
          <a:stretch>
            <a:fillRect/>
          </a:stretch>
        </p:blipFill>
        <p:spPr>
          <a:xfrm>
            <a:off x="9830035" y="2897736"/>
            <a:ext cx="1645920" cy="1765684"/>
          </a:xfrm>
          <a:prstGeom prst="rect">
            <a:avLst/>
          </a:prstGeom>
        </p:spPr>
      </p:pic>
      <p:sp>
        <p:nvSpPr>
          <p:cNvPr id="11" name="TextBox 10">
            <a:extLst>
              <a:ext uri="{FF2B5EF4-FFF2-40B4-BE49-F238E27FC236}">
                <a16:creationId xmlns:a16="http://schemas.microsoft.com/office/drawing/2014/main" id="{9686266B-DCA3-9D7E-52BE-C92785D38E1C}"/>
              </a:ext>
            </a:extLst>
          </p:cNvPr>
          <p:cNvSpPr txBox="1"/>
          <p:nvPr/>
        </p:nvSpPr>
        <p:spPr>
          <a:xfrm>
            <a:off x="195072" y="542615"/>
            <a:ext cx="10334126" cy="646331"/>
          </a:xfrm>
          <a:prstGeom prst="rect">
            <a:avLst/>
          </a:prstGeom>
          <a:noFill/>
        </p:spPr>
        <p:txBody>
          <a:bodyPr wrap="square" rtlCol="0">
            <a:spAutoFit/>
          </a:bodyPr>
          <a:lstStyle/>
          <a:p>
            <a:pPr algn="ctr"/>
            <a:r>
              <a:rPr lang="en-US" sz="3600" b="1" dirty="0">
                <a:highlight>
                  <a:srgbClr val="FFFF00"/>
                </a:highlight>
              </a:rPr>
              <a:t>OUTREACH &amp; MISSIONS</a:t>
            </a:r>
            <a:r>
              <a:rPr lang="en-US" sz="3600" dirty="0">
                <a:highlight>
                  <a:srgbClr val="FFFF00"/>
                </a:highlight>
              </a:rPr>
              <a:t> </a:t>
            </a:r>
            <a:r>
              <a:rPr lang="en-US" sz="3600" b="1" dirty="0">
                <a:highlight>
                  <a:srgbClr val="FFFF00"/>
                </a:highlight>
              </a:rPr>
              <a:t>PIZZA PARTY</a:t>
            </a:r>
            <a:endParaRPr lang="en-US" sz="3600" dirty="0">
              <a:highlight>
                <a:srgbClr val="FFFF00"/>
              </a:highlight>
            </a:endParaRPr>
          </a:p>
        </p:txBody>
      </p:sp>
      <p:sp>
        <p:nvSpPr>
          <p:cNvPr id="2" name="Slide Number Placeholder 1">
            <a:extLst>
              <a:ext uri="{FF2B5EF4-FFF2-40B4-BE49-F238E27FC236}">
                <a16:creationId xmlns:a16="http://schemas.microsoft.com/office/drawing/2014/main" id="{FF1338B8-27F3-304E-D35C-2D453787C459}"/>
              </a:ext>
            </a:extLst>
          </p:cNvPr>
          <p:cNvSpPr>
            <a:spLocks noGrp="1"/>
          </p:cNvSpPr>
          <p:nvPr>
            <p:ph type="sldNum" sz="quarter" idx="12"/>
          </p:nvPr>
        </p:nvSpPr>
        <p:spPr/>
        <p:txBody>
          <a:bodyPr/>
          <a:lstStyle/>
          <a:p>
            <a:fld id="{082BD1CC-91F8-4BD3-8E5B-DF86EA4FDC39}" type="slidenum">
              <a:rPr lang="en-US" smtClean="0"/>
              <a:t>17</a:t>
            </a:fld>
            <a:endParaRPr lang="en-US" dirty="0"/>
          </a:p>
        </p:txBody>
      </p:sp>
      <p:sp>
        <p:nvSpPr>
          <p:cNvPr id="4" name="TextBox 3">
            <a:extLst>
              <a:ext uri="{FF2B5EF4-FFF2-40B4-BE49-F238E27FC236}">
                <a16:creationId xmlns:a16="http://schemas.microsoft.com/office/drawing/2014/main" id="{ABAC7EBA-4677-A956-E948-EC63A7D034CD}"/>
              </a:ext>
            </a:extLst>
          </p:cNvPr>
          <p:cNvSpPr txBox="1"/>
          <p:nvPr/>
        </p:nvSpPr>
        <p:spPr>
          <a:xfrm>
            <a:off x="10422423" y="219450"/>
            <a:ext cx="1322542" cy="646331"/>
          </a:xfrm>
          <a:prstGeom prst="rect">
            <a:avLst/>
          </a:prstGeom>
          <a:noFill/>
        </p:spPr>
        <p:txBody>
          <a:bodyPr wrap="none" rtlCol="0">
            <a:spAutoFit/>
          </a:bodyPr>
          <a:lstStyle/>
          <a:p>
            <a:r>
              <a:rPr lang="en-US" dirty="0"/>
              <a:t>2024 </a:t>
            </a:r>
          </a:p>
          <a:p>
            <a:r>
              <a:rPr lang="en-US" dirty="0"/>
              <a:t>Evangelism</a:t>
            </a:r>
          </a:p>
        </p:txBody>
      </p:sp>
    </p:spTree>
    <p:extLst>
      <p:ext uri="{BB962C8B-B14F-4D97-AF65-F5344CB8AC3E}">
        <p14:creationId xmlns:p14="http://schemas.microsoft.com/office/powerpoint/2010/main" val="2314695203"/>
      </p:ext>
    </p:extLst>
  </p:cSld>
  <p:clrMapOvr>
    <a:masterClrMapping/>
  </p:clrMapOvr>
  <mc:AlternateContent xmlns:mc="http://schemas.openxmlformats.org/markup-compatibility/2006" xmlns:p14="http://schemas.microsoft.com/office/powerpoint/2010/main">
    <mc:Choice Requires="p14">
      <p:transition p14:dur="10" advClick="0" advTm="15000"/>
    </mc:Choice>
    <mc:Fallback xmlns="">
      <p:transition advClick="0" advTm="1500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A14F24-E2CC-29CA-16DF-F8FFD2FC8A05}"/>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3F8CD611-C1A9-EA57-FE8E-70A1F05717E4}"/>
              </a:ext>
            </a:extLst>
          </p:cNvPr>
          <p:cNvSpPr txBox="1"/>
          <p:nvPr/>
        </p:nvSpPr>
        <p:spPr>
          <a:xfrm>
            <a:off x="461889" y="1411284"/>
            <a:ext cx="11268222" cy="2062103"/>
          </a:xfrm>
          <a:prstGeom prst="rect">
            <a:avLst/>
          </a:prstGeom>
          <a:noFill/>
        </p:spPr>
        <p:txBody>
          <a:bodyPr wrap="square">
            <a:spAutoFit/>
          </a:bodyPr>
          <a:lstStyle/>
          <a:p>
            <a:r>
              <a:rPr lang="en-US" sz="3200" b="1" kern="100" dirty="0">
                <a:effectLst/>
                <a:latin typeface="Aptos" panose="020B0004020202020204" pitchFamily="34" charset="0"/>
                <a:ea typeface="Aptos" panose="020B0004020202020204" pitchFamily="34" charset="0"/>
                <a:cs typeface="Times New Roman" panose="02020603050405020304" pitchFamily="18" charset="0"/>
              </a:rPr>
              <a:t>Thank You Pastor </a:t>
            </a:r>
            <a:r>
              <a:rPr lang="en-US" sz="3200" kern="100" dirty="0">
                <a:effectLst/>
                <a:latin typeface="Aptos" panose="020B0004020202020204" pitchFamily="34" charset="0"/>
                <a:ea typeface="Aptos" panose="020B0004020202020204" pitchFamily="34" charset="0"/>
                <a:cs typeface="Times New Roman" panose="02020603050405020304" pitchFamily="18" charset="0"/>
              </a:rPr>
              <a:t>for an informative session that included:</a:t>
            </a:r>
          </a:p>
          <a:p>
            <a:pPr marL="457200" indent="-457200">
              <a:buFont typeface="Arial" panose="020B0604020202020204" pitchFamily="34" charset="0"/>
              <a:buChar char="•"/>
            </a:pPr>
            <a:r>
              <a:rPr lang="en-US" sz="3200" kern="100" dirty="0">
                <a:latin typeface="Aptos" panose="020B0004020202020204" pitchFamily="34" charset="0"/>
                <a:ea typeface="Aptos" panose="020B0004020202020204" pitchFamily="34" charset="0"/>
                <a:cs typeface="Times New Roman" panose="02020603050405020304" pitchFamily="18" charset="0"/>
              </a:rPr>
              <a:t>How to share things we like best about our church.</a:t>
            </a:r>
          </a:p>
          <a:p>
            <a:pPr marL="457200" indent="-457200">
              <a:buFont typeface="Arial" panose="020B0604020202020204" pitchFamily="34" charset="0"/>
              <a:buChar char="•"/>
            </a:pPr>
            <a:r>
              <a:rPr lang="en-US" sz="3200" kern="100" dirty="0">
                <a:latin typeface="Aptos" panose="020B0004020202020204" pitchFamily="34" charset="0"/>
                <a:ea typeface="Aptos" panose="020B0004020202020204" pitchFamily="34" charset="0"/>
                <a:cs typeface="Times New Roman" panose="02020603050405020304" pitchFamily="18" charset="0"/>
              </a:rPr>
              <a:t>Ho</a:t>
            </a:r>
            <a:r>
              <a:rPr lang="en-US" sz="3200" kern="100" dirty="0">
                <a:effectLst/>
                <a:latin typeface="Aptos" panose="020B0004020202020204" pitchFamily="34" charset="0"/>
                <a:ea typeface="Aptos" panose="020B0004020202020204" pitchFamily="34" charset="0"/>
                <a:cs typeface="Times New Roman" panose="02020603050405020304" pitchFamily="18" charset="0"/>
              </a:rPr>
              <a:t>w to invite and welcome visitors. </a:t>
            </a:r>
          </a:p>
          <a:p>
            <a:pPr marL="457200" indent="-457200">
              <a:buFont typeface="Arial" panose="020B0604020202020204" pitchFamily="34" charset="0"/>
              <a:buChar char="•"/>
            </a:pPr>
            <a:r>
              <a:rPr lang="en-US" sz="3200" kern="100" dirty="0">
                <a:latin typeface="Aptos" panose="020B0004020202020204" pitchFamily="34" charset="0"/>
                <a:ea typeface="Aptos" panose="020B0004020202020204" pitchFamily="34" charset="0"/>
                <a:cs typeface="Times New Roman" panose="02020603050405020304" pitchFamily="18" charset="0"/>
              </a:rPr>
              <a:t>T</a:t>
            </a:r>
            <a:r>
              <a:rPr lang="en-US" sz="3200" kern="100" dirty="0">
                <a:effectLst/>
                <a:latin typeface="Aptos" panose="020B0004020202020204" pitchFamily="34" charset="0"/>
                <a:ea typeface="Aptos" panose="020B0004020202020204" pitchFamily="34" charset="0"/>
                <a:cs typeface="Times New Roman" panose="02020603050405020304" pitchFamily="18" charset="0"/>
              </a:rPr>
              <a:t>he LASSIE method of communication. </a:t>
            </a:r>
            <a:endParaRPr lang="en-US" sz="3200" dirty="0"/>
          </a:p>
        </p:txBody>
      </p:sp>
      <p:sp>
        <p:nvSpPr>
          <p:cNvPr id="11" name="TextBox 10">
            <a:extLst>
              <a:ext uri="{FF2B5EF4-FFF2-40B4-BE49-F238E27FC236}">
                <a16:creationId xmlns:a16="http://schemas.microsoft.com/office/drawing/2014/main" id="{DF26E2F4-5FDC-FCA2-C8F5-DCDA24D39258}"/>
              </a:ext>
            </a:extLst>
          </p:cNvPr>
          <p:cNvSpPr txBox="1"/>
          <p:nvPr/>
        </p:nvSpPr>
        <p:spPr>
          <a:xfrm>
            <a:off x="334812" y="333872"/>
            <a:ext cx="9828626" cy="646331"/>
          </a:xfrm>
          <a:prstGeom prst="rect">
            <a:avLst/>
          </a:prstGeom>
          <a:noFill/>
        </p:spPr>
        <p:txBody>
          <a:bodyPr wrap="square" rtlCol="0">
            <a:spAutoFit/>
          </a:bodyPr>
          <a:lstStyle/>
          <a:p>
            <a:pPr algn="ctr"/>
            <a:r>
              <a:rPr lang="en-US" sz="3600" b="1" dirty="0">
                <a:highlight>
                  <a:srgbClr val="FFFF00"/>
                </a:highlight>
              </a:rPr>
              <a:t>Meet &amp; Greet Hospitality Evangelism Training</a:t>
            </a:r>
            <a:endParaRPr lang="en-US" sz="3600" dirty="0">
              <a:highlight>
                <a:srgbClr val="FFFF00"/>
              </a:highlight>
            </a:endParaRPr>
          </a:p>
        </p:txBody>
      </p:sp>
      <p:pic>
        <p:nvPicPr>
          <p:cNvPr id="4" name="Picture 3">
            <a:extLst>
              <a:ext uri="{FF2B5EF4-FFF2-40B4-BE49-F238E27FC236}">
                <a16:creationId xmlns:a16="http://schemas.microsoft.com/office/drawing/2014/main" id="{354F0FDE-9D60-3855-5E1B-B215BE5B151E}"/>
              </a:ext>
            </a:extLst>
          </p:cNvPr>
          <p:cNvPicPr>
            <a:picLocks noChangeAspect="1"/>
          </p:cNvPicPr>
          <p:nvPr/>
        </p:nvPicPr>
        <p:blipFill>
          <a:blip r:embed="rId2"/>
          <a:stretch>
            <a:fillRect/>
          </a:stretch>
        </p:blipFill>
        <p:spPr>
          <a:xfrm>
            <a:off x="740703" y="3904468"/>
            <a:ext cx="3802209" cy="2144969"/>
          </a:xfrm>
          <a:prstGeom prst="rect">
            <a:avLst/>
          </a:prstGeom>
        </p:spPr>
      </p:pic>
      <p:sp>
        <p:nvSpPr>
          <p:cNvPr id="5" name="TextBox 4">
            <a:extLst>
              <a:ext uri="{FF2B5EF4-FFF2-40B4-BE49-F238E27FC236}">
                <a16:creationId xmlns:a16="http://schemas.microsoft.com/office/drawing/2014/main" id="{410B6F40-C9D8-7A7D-6568-954A5FA2D335}"/>
              </a:ext>
            </a:extLst>
          </p:cNvPr>
          <p:cNvSpPr txBox="1"/>
          <p:nvPr/>
        </p:nvSpPr>
        <p:spPr>
          <a:xfrm rot="10800000" flipV="1">
            <a:off x="6345098" y="3802668"/>
            <a:ext cx="4077325" cy="2246769"/>
          </a:xfrm>
          <a:prstGeom prst="rect">
            <a:avLst/>
          </a:prstGeom>
          <a:noFill/>
        </p:spPr>
        <p:txBody>
          <a:bodyPr wrap="square" rtlCol="0">
            <a:spAutoFit/>
          </a:bodyPr>
          <a:lstStyle/>
          <a:p>
            <a:r>
              <a:rPr lang="en-US" sz="2000" b="1" i="0" dirty="0">
                <a:solidFill>
                  <a:srgbClr val="71777D"/>
                </a:solidFill>
                <a:effectLst/>
                <a:highlight>
                  <a:srgbClr val="FFFF00"/>
                </a:highlight>
                <a:latin typeface="Roboto" panose="02000000000000000000" pitchFamily="2" charset="0"/>
              </a:rPr>
              <a:t>LASSIE Approach to Evangelism </a:t>
            </a:r>
          </a:p>
          <a:p>
            <a:pPr marL="1200150" lvl="2" indent="-285750">
              <a:buFont typeface="Arial" panose="020B0604020202020204" pitchFamily="34" charset="0"/>
              <a:buChar char="•"/>
            </a:pPr>
            <a:r>
              <a:rPr lang="en-US" sz="2000" b="1" i="0" dirty="0">
                <a:solidFill>
                  <a:srgbClr val="71777D"/>
                </a:solidFill>
                <a:effectLst/>
                <a:latin typeface="Roboto" panose="02000000000000000000" pitchFamily="2" charset="0"/>
              </a:rPr>
              <a:t>Listen</a:t>
            </a:r>
          </a:p>
          <a:p>
            <a:pPr marL="1200150" lvl="2" indent="-285750">
              <a:buFont typeface="Arial" panose="020B0604020202020204" pitchFamily="34" charset="0"/>
              <a:buChar char="•"/>
            </a:pPr>
            <a:r>
              <a:rPr lang="en-US" sz="2000" b="1" i="0" dirty="0">
                <a:solidFill>
                  <a:srgbClr val="71777D"/>
                </a:solidFill>
                <a:effectLst/>
                <a:latin typeface="Roboto" panose="02000000000000000000" pitchFamily="2" charset="0"/>
              </a:rPr>
              <a:t>Ask</a:t>
            </a:r>
          </a:p>
          <a:p>
            <a:pPr marL="1200150" lvl="2" indent="-285750">
              <a:buFont typeface="Arial" panose="020B0604020202020204" pitchFamily="34" charset="0"/>
              <a:buChar char="•"/>
            </a:pPr>
            <a:r>
              <a:rPr lang="en-US" sz="2000" b="1" i="0" dirty="0">
                <a:solidFill>
                  <a:srgbClr val="71777D"/>
                </a:solidFill>
                <a:effectLst/>
                <a:latin typeface="Roboto" panose="02000000000000000000" pitchFamily="2" charset="0"/>
              </a:rPr>
              <a:t>Seek</a:t>
            </a:r>
          </a:p>
          <a:p>
            <a:pPr marL="1200150" lvl="2" indent="-285750">
              <a:buFont typeface="Arial" panose="020B0604020202020204" pitchFamily="34" charset="0"/>
              <a:buChar char="•"/>
            </a:pPr>
            <a:r>
              <a:rPr lang="en-US" sz="2000" b="1" i="0" dirty="0">
                <a:solidFill>
                  <a:srgbClr val="71777D"/>
                </a:solidFill>
                <a:effectLst/>
                <a:latin typeface="Roboto" panose="02000000000000000000" pitchFamily="2" charset="0"/>
              </a:rPr>
              <a:t>Share</a:t>
            </a:r>
          </a:p>
          <a:p>
            <a:pPr marL="1200150" lvl="2" indent="-285750">
              <a:buFont typeface="Arial" panose="020B0604020202020204" pitchFamily="34" charset="0"/>
              <a:buChar char="•"/>
            </a:pPr>
            <a:r>
              <a:rPr lang="en-US" sz="2000" b="1" i="0" dirty="0">
                <a:solidFill>
                  <a:srgbClr val="71777D"/>
                </a:solidFill>
                <a:effectLst/>
                <a:latin typeface="Roboto" panose="02000000000000000000" pitchFamily="2" charset="0"/>
              </a:rPr>
              <a:t>Invite</a:t>
            </a:r>
          </a:p>
          <a:p>
            <a:pPr marL="1200150" lvl="2" indent="-285750">
              <a:buFont typeface="Arial" panose="020B0604020202020204" pitchFamily="34" charset="0"/>
              <a:buChar char="•"/>
            </a:pPr>
            <a:r>
              <a:rPr lang="en-US" sz="2000" b="1" i="0" dirty="0">
                <a:solidFill>
                  <a:srgbClr val="71777D"/>
                </a:solidFill>
                <a:effectLst/>
                <a:latin typeface="Roboto" panose="02000000000000000000" pitchFamily="2" charset="0"/>
              </a:rPr>
              <a:t>Encourage</a:t>
            </a:r>
            <a:endParaRPr lang="en-US" sz="2000" dirty="0"/>
          </a:p>
        </p:txBody>
      </p:sp>
      <p:sp>
        <p:nvSpPr>
          <p:cNvPr id="6" name="Slide Number Placeholder 5">
            <a:extLst>
              <a:ext uri="{FF2B5EF4-FFF2-40B4-BE49-F238E27FC236}">
                <a16:creationId xmlns:a16="http://schemas.microsoft.com/office/drawing/2014/main" id="{21E93162-849B-B4CC-C14C-9FD58A00E6AF}"/>
              </a:ext>
            </a:extLst>
          </p:cNvPr>
          <p:cNvSpPr>
            <a:spLocks noGrp="1"/>
          </p:cNvSpPr>
          <p:nvPr>
            <p:ph type="sldNum" sz="quarter" idx="12"/>
          </p:nvPr>
        </p:nvSpPr>
        <p:spPr/>
        <p:txBody>
          <a:bodyPr/>
          <a:lstStyle/>
          <a:p>
            <a:fld id="{082BD1CC-91F8-4BD3-8E5B-DF86EA4FDC39}" type="slidenum">
              <a:rPr lang="en-US" smtClean="0"/>
              <a:t>18</a:t>
            </a:fld>
            <a:endParaRPr lang="en-US"/>
          </a:p>
        </p:txBody>
      </p:sp>
      <p:sp>
        <p:nvSpPr>
          <p:cNvPr id="2" name="TextBox 1">
            <a:extLst>
              <a:ext uri="{FF2B5EF4-FFF2-40B4-BE49-F238E27FC236}">
                <a16:creationId xmlns:a16="http://schemas.microsoft.com/office/drawing/2014/main" id="{FDAE1A83-6E38-19AF-E3A0-364561CCCB46}"/>
              </a:ext>
            </a:extLst>
          </p:cNvPr>
          <p:cNvSpPr txBox="1"/>
          <p:nvPr/>
        </p:nvSpPr>
        <p:spPr>
          <a:xfrm>
            <a:off x="10422423" y="219450"/>
            <a:ext cx="1322542" cy="646331"/>
          </a:xfrm>
          <a:prstGeom prst="rect">
            <a:avLst/>
          </a:prstGeom>
          <a:noFill/>
        </p:spPr>
        <p:txBody>
          <a:bodyPr wrap="none" rtlCol="0">
            <a:spAutoFit/>
          </a:bodyPr>
          <a:lstStyle/>
          <a:p>
            <a:r>
              <a:rPr lang="en-US" dirty="0"/>
              <a:t>2024 </a:t>
            </a:r>
          </a:p>
          <a:p>
            <a:r>
              <a:rPr lang="en-US" dirty="0"/>
              <a:t>Evangelism</a:t>
            </a:r>
          </a:p>
        </p:txBody>
      </p:sp>
    </p:spTree>
    <p:extLst>
      <p:ext uri="{BB962C8B-B14F-4D97-AF65-F5344CB8AC3E}">
        <p14:creationId xmlns:p14="http://schemas.microsoft.com/office/powerpoint/2010/main" val="2661637366"/>
      </p:ext>
    </p:extLst>
  </p:cSld>
  <p:clrMapOvr>
    <a:masterClrMapping/>
  </p:clrMapOvr>
  <mc:AlternateContent xmlns:mc="http://schemas.openxmlformats.org/markup-compatibility/2006" xmlns:p14="http://schemas.microsoft.com/office/powerpoint/2010/main">
    <mc:Choice Requires="p14">
      <p:transition p14:dur="10" advClick="0" advTm="15000"/>
    </mc:Choice>
    <mc:Fallback xmlns="">
      <p:transition advClick="0" advTm="1500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A431B16-0936-71D4-86D8-C4A2235D7704}"/>
              </a:ext>
            </a:extLst>
          </p:cNvPr>
          <p:cNvSpPr txBox="1"/>
          <p:nvPr/>
        </p:nvSpPr>
        <p:spPr>
          <a:xfrm>
            <a:off x="219456" y="337625"/>
            <a:ext cx="10260974" cy="646331"/>
          </a:xfrm>
          <a:prstGeom prst="rect">
            <a:avLst/>
          </a:prstGeom>
          <a:noFill/>
        </p:spPr>
        <p:txBody>
          <a:bodyPr wrap="square" rtlCol="0">
            <a:spAutoFit/>
          </a:bodyPr>
          <a:lstStyle/>
          <a:p>
            <a:pPr algn="ctr"/>
            <a:r>
              <a:rPr lang="en-US" sz="3600" b="1" dirty="0">
                <a:highlight>
                  <a:srgbClr val="FFFF00"/>
                </a:highlight>
              </a:rPr>
              <a:t>Authentic Concise Mission Statement</a:t>
            </a:r>
            <a:endParaRPr lang="en-US" sz="3600" dirty="0">
              <a:highlight>
                <a:srgbClr val="FFFF00"/>
              </a:highlight>
            </a:endParaRPr>
          </a:p>
        </p:txBody>
      </p:sp>
      <p:sp>
        <p:nvSpPr>
          <p:cNvPr id="3" name="TextBox 2">
            <a:extLst>
              <a:ext uri="{FF2B5EF4-FFF2-40B4-BE49-F238E27FC236}">
                <a16:creationId xmlns:a16="http://schemas.microsoft.com/office/drawing/2014/main" id="{017065E9-77FD-A085-3B8D-7B929D2646BC}"/>
              </a:ext>
            </a:extLst>
          </p:cNvPr>
          <p:cNvSpPr txBox="1"/>
          <p:nvPr/>
        </p:nvSpPr>
        <p:spPr>
          <a:xfrm>
            <a:off x="552376" y="1115607"/>
            <a:ext cx="11420168" cy="5262979"/>
          </a:xfrm>
          <a:prstGeom prst="rect">
            <a:avLst/>
          </a:prstGeom>
          <a:noFill/>
        </p:spPr>
        <p:txBody>
          <a:bodyPr wrap="square" rtlCol="0">
            <a:spAutoFit/>
          </a:bodyPr>
          <a:lstStyle/>
          <a:p>
            <a:r>
              <a:rPr lang="en-US" sz="2800" b="1" dirty="0"/>
              <a:t>Thank You </a:t>
            </a:r>
            <a:r>
              <a:rPr lang="en-US" sz="2800" dirty="0"/>
              <a:t>to the team of Zion Members who used words from the 1891 Church Constitution and 1999  Mission Statement Project to write a mission statement that will help unite and inspire our congregation.</a:t>
            </a:r>
          </a:p>
          <a:p>
            <a:endParaRPr lang="en-US" dirty="0"/>
          </a:p>
          <a:p>
            <a:endParaRPr lang="en-US" dirty="0"/>
          </a:p>
          <a:p>
            <a:endParaRPr lang="en-US" dirty="0"/>
          </a:p>
          <a:p>
            <a:endParaRPr lang="en-US" dirty="0"/>
          </a:p>
          <a:p>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p>
            <a:endParaRPr lang="en-US" b="1" dirty="0">
              <a:latin typeface="Calibri" panose="020F0502020204030204" pitchFamily="34" charset="0"/>
              <a:ea typeface="Calibri" panose="020F0502020204030204" pitchFamily="34" charset="0"/>
              <a:cs typeface="Times New Roman" panose="02020603050405020304" pitchFamily="18" charset="0"/>
            </a:endParaRPr>
          </a:p>
          <a:p>
            <a:pPr algn="ctr"/>
            <a:r>
              <a:rPr lang="en-US" sz="3600" b="1" dirty="0">
                <a:effectLst/>
                <a:latin typeface="Calibri" panose="020F0502020204030204" pitchFamily="34" charset="0"/>
                <a:ea typeface="Calibri" panose="020F0502020204030204" pitchFamily="34" charset="0"/>
                <a:cs typeface="Times New Roman" panose="02020603050405020304" pitchFamily="18" charset="0"/>
              </a:rPr>
              <a:t>Our mission is to:</a:t>
            </a:r>
          </a:p>
          <a:p>
            <a:pPr algn="ctr"/>
            <a:r>
              <a:rPr lang="en-US" sz="3600" b="1" dirty="0">
                <a:effectLst/>
                <a:latin typeface="Calibri" panose="020F0502020204030204" pitchFamily="34" charset="0"/>
                <a:ea typeface="Calibri" panose="020F0502020204030204" pitchFamily="34" charset="0"/>
                <a:cs typeface="Times New Roman" panose="02020603050405020304" pitchFamily="18" charset="0"/>
              </a:rPr>
              <a:t> love, support and strengthen each other </a:t>
            </a:r>
          </a:p>
          <a:p>
            <a:pPr algn="ctr"/>
            <a:r>
              <a:rPr lang="en-US" sz="3600" b="1" dirty="0">
                <a:effectLst/>
                <a:latin typeface="Calibri" panose="020F0502020204030204" pitchFamily="34" charset="0"/>
                <a:ea typeface="Calibri" panose="020F0502020204030204" pitchFamily="34" charset="0"/>
                <a:cs typeface="Times New Roman" panose="02020603050405020304" pitchFamily="18" charset="0"/>
              </a:rPr>
              <a:t>as God’s ambassadors, </a:t>
            </a:r>
          </a:p>
          <a:p>
            <a:pPr algn="ctr"/>
            <a:r>
              <a:rPr lang="en-US" sz="3600" b="1" dirty="0">
                <a:effectLst/>
                <a:latin typeface="Calibri" panose="020F0502020204030204" pitchFamily="34" charset="0"/>
                <a:ea typeface="Calibri" panose="020F0502020204030204" pitchFamily="34" charset="0"/>
                <a:cs typeface="Times New Roman" panose="02020603050405020304" pitchFamily="18" charset="0"/>
              </a:rPr>
              <a:t>sharing the Gospel message of salvation in Jesus Christ.</a:t>
            </a:r>
            <a:endParaRPr lang="en-US" dirty="0"/>
          </a:p>
        </p:txBody>
      </p:sp>
      <p:pic>
        <p:nvPicPr>
          <p:cNvPr id="4" name="Picture 3" descr="A blue and white logo&#10;&#10;Description automatically generated">
            <a:extLst>
              <a:ext uri="{FF2B5EF4-FFF2-40B4-BE49-F238E27FC236}">
                <a16:creationId xmlns:a16="http://schemas.microsoft.com/office/drawing/2014/main" id="{56D6990A-DABC-7391-9FD6-5EC32EA3A0B5}"/>
              </a:ext>
            </a:extLst>
          </p:cNvPr>
          <p:cNvPicPr>
            <a:picLocks noChangeAspect="1"/>
          </p:cNvPicPr>
          <p:nvPr/>
        </p:nvPicPr>
        <p:blipFill>
          <a:blip r:embed="rId2"/>
          <a:stretch>
            <a:fillRect/>
          </a:stretch>
        </p:blipFill>
        <p:spPr>
          <a:xfrm>
            <a:off x="4072255" y="2596722"/>
            <a:ext cx="4047490" cy="1150374"/>
          </a:xfrm>
          <a:prstGeom prst="rect">
            <a:avLst/>
          </a:prstGeom>
        </p:spPr>
      </p:pic>
      <p:sp>
        <p:nvSpPr>
          <p:cNvPr id="5" name="Slide Number Placeholder 4">
            <a:extLst>
              <a:ext uri="{FF2B5EF4-FFF2-40B4-BE49-F238E27FC236}">
                <a16:creationId xmlns:a16="http://schemas.microsoft.com/office/drawing/2014/main" id="{6DA35F74-6898-566B-AF5D-20718F61CB15}"/>
              </a:ext>
            </a:extLst>
          </p:cNvPr>
          <p:cNvSpPr>
            <a:spLocks noGrp="1"/>
          </p:cNvSpPr>
          <p:nvPr>
            <p:ph type="sldNum" sz="quarter" idx="12"/>
          </p:nvPr>
        </p:nvSpPr>
        <p:spPr/>
        <p:txBody>
          <a:bodyPr/>
          <a:lstStyle/>
          <a:p>
            <a:fld id="{082BD1CC-91F8-4BD3-8E5B-DF86EA4FDC39}" type="slidenum">
              <a:rPr lang="en-US" smtClean="0"/>
              <a:t>19</a:t>
            </a:fld>
            <a:endParaRPr lang="en-US"/>
          </a:p>
        </p:txBody>
      </p:sp>
      <p:sp>
        <p:nvSpPr>
          <p:cNvPr id="6" name="TextBox 5">
            <a:extLst>
              <a:ext uri="{FF2B5EF4-FFF2-40B4-BE49-F238E27FC236}">
                <a16:creationId xmlns:a16="http://schemas.microsoft.com/office/drawing/2014/main" id="{D6D03126-D9F1-14AA-4E4C-C4D59455B059}"/>
              </a:ext>
            </a:extLst>
          </p:cNvPr>
          <p:cNvSpPr txBox="1"/>
          <p:nvPr/>
        </p:nvSpPr>
        <p:spPr>
          <a:xfrm>
            <a:off x="10422423" y="219450"/>
            <a:ext cx="1322542" cy="646331"/>
          </a:xfrm>
          <a:prstGeom prst="rect">
            <a:avLst/>
          </a:prstGeom>
          <a:noFill/>
        </p:spPr>
        <p:txBody>
          <a:bodyPr wrap="none" rtlCol="0">
            <a:spAutoFit/>
          </a:bodyPr>
          <a:lstStyle/>
          <a:p>
            <a:r>
              <a:rPr lang="en-US" dirty="0"/>
              <a:t>2024 </a:t>
            </a:r>
          </a:p>
          <a:p>
            <a:r>
              <a:rPr lang="en-US" dirty="0"/>
              <a:t>Evangelism</a:t>
            </a:r>
          </a:p>
        </p:txBody>
      </p:sp>
    </p:spTree>
    <p:extLst>
      <p:ext uri="{BB962C8B-B14F-4D97-AF65-F5344CB8AC3E}">
        <p14:creationId xmlns:p14="http://schemas.microsoft.com/office/powerpoint/2010/main" val="765162913"/>
      </p:ext>
    </p:extLst>
  </p:cSld>
  <p:clrMapOvr>
    <a:masterClrMapping/>
  </p:clrMapOvr>
  <mc:AlternateContent xmlns:mc="http://schemas.openxmlformats.org/markup-compatibility/2006" xmlns:p14="http://schemas.microsoft.com/office/powerpoint/2010/main">
    <mc:Choice Requires="p14">
      <p:transition p14:dur="10" advClick="0" advTm="15000"/>
    </mc:Choice>
    <mc:Fallback xmlns="">
      <p:transition advClick="0" advTm="1500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13685-1A14-0967-90A1-D32271C8F864}"/>
              </a:ext>
            </a:extLst>
          </p:cNvPr>
          <p:cNvSpPr>
            <a:spLocks noGrp="1"/>
          </p:cNvSpPr>
          <p:nvPr>
            <p:ph type="title"/>
          </p:nvPr>
        </p:nvSpPr>
        <p:spPr>
          <a:xfrm>
            <a:off x="525369" y="41865"/>
            <a:ext cx="9996843" cy="1325563"/>
          </a:xfrm>
        </p:spPr>
        <p:txBody>
          <a:bodyPr>
            <a:normAutofit/>
          </a:bodyPr>
          <a:lstStyle/>
          <a:p>
            <a:pPr algn="ctr"/>
            <a:r>
              <a:rPr lang="en-US" sz="3600" b="1" kern="100" dirty="0">
                <a:effectLst/>
                <a:highlight>
                  <a:srgbClr val="FFFF00"/>
                </a:highlight>
                <a:latin typeface="Arial" panose="020B0604020202020204" pitchFamily="34" charset="0"/>
                <a:ea typeface="Calibri" panose="020F0502020204030204" pitchFamily="34" charset="0"/>
                <a:cs typeface="Arial" panose="020B0604020202020204" pitchFamily="34" charset="0"/>
              </a:rPr>
              <a:t>Thank You for Supporting Zion’s Ministry, </a:t>
            </a:r>
            <a:br>
              <a:rPr lang="en-US" sz="3600" b="1" kern="100" dirty="0">
                <a:effectLst/>
                <a:highlight>
                  <a:srgbClr val="FFFF00"/>
                </a:highlight>
                <a:latin typeface="Arial" panose="020B0604020202020204" pitchFamily="34" charset="0"/>
                <a:ea typeface="Calibri" panose="020F0502020204030204" pitchFamily="34" charset="0"/>
                <a:cs typeface="Arial" panose="020B0604020202020204" pitchFamily="34" charset="0"/>
              </a:rPr>
            </a:br>
            <a:r>
              <a:rPr lang="en-US" sz="3600" b="1" kern="100" dirty="0">
                <a:effectLst/>
                <a:highlight>
                  <a:srgbClr val="FFFF00"/>
                </a:highlight>
                <a:latin typeface="Arial" panose="020B0604020202020204" pitchFamily="34" charset="0"/>
                <a:ea typeface="Calibri" panose="020F0502020204030204" pitchFamily="34" charset="0"/>
                <a:cs typeface="Arial" panose="020B0604020202020204" pitchFamily="34" charset="0"/>
              </a:rPr>
              <a:t>Missions and Outreach Projects</a:t>
            </a:r>
            <a:endParaRPr lang="en-US" sz="3600" b="1" dirty="0">
              <a:highlight>
                <a:srgbClr val="FFFF00"/>
              </a:highlight>
            </a:endParaRPr>
          </a:p>
        </p:txBody>
      </p:sp>
      <p:sp>
        <p:nvSpPr>
          <p:cNvPr id="3" name="Content Placeholder 2">
            <a:extLst>
              <a:ext uri="{FF2B5EF4-FFF2-40B4-BE49-F238E27FC236}">
                <a16:creationId xmlns:a16="http://schemas.microsoft.com/office/drawing/2014/main" id="{BBCFAD61-8914-88B5-93C7-E87022DD637C}"/>
              </a:ext>
            </a:extLst>
          </p:cNvPr>
          <p:cNvSpPr>
            <a:spLocks noGrp="1"/>
          </p:cNvSpPr>
          <p:nvPr>
            <p:ph idx="1"/>
          </p:nvPr>
        </p:nvSpPr>
        <p:spPr>
          <a:xfrm>
            <a:off x="145988" y="1166682"/>
            <a:ext cx="11917580" cy="5301570"/>
          </a:xfrm>
        </p:spPr>
        <p:txBody>
          <a:bodyPr/>
          <a:lstStyle/>
          <a:p>
            <a:pPr marL="0" indent="0">
              <a:buNone/>
            </a:pPr>
            <a:endParaRPr lang="en-US" sz="2000" b="1" kern="100" dirty="0">
              <a:solidFill>
                <a:srgbClr val="5B5E5E"/>
              </a:solidFill>
              <a:effectLst/>
              <a:latin typeface="Arial" panose="020B0604020202020204" pitchFamily="34" charset="0"/>
              <a:ea typeface="Calibri" panose="020F0502020204030204" pitchFamily="34" charset="0"/>
              <a:cs typeface="Arial" panose="020B0604020202020204" pitchFamily="34" charset="0"/>
            </a:endParaRPr>
          </a:p>
          <a:p>
            <a:endParaRPr lang="en-US" dirty="0"/>
          </a:p>
        </p:txBody>
      </p:sp>
      <p:sp>
        <p:nvSpPr>
          <p:cNvPr id="5" name="Slide Number Placeholder 4">
            <a:extLst>
              <a:ext uri="{FF2B5EF4-FFF2-40B4-BE49-F238E27FC236}">
                <a16:creationId xmlns:a16="http://schemas.microsoft.com/office/drawing/2014/main" id="{EA6BEE77-EA1D-7BE5-7639-596CF92682FD}"/>
              </a:ext>
            </a:extLst>
          </p:cNvPr>
          <p:cNvSpPr>
            <a:spLocks noGrp="1"/>
          </p:cNvSpPr>
          <p:nvPr>
            <p:ph type="sldNum" sz="quarter" idx="12"/>
          </p:nvPr>
        </p:nvSpPr>
        <p:spPr/>
        <p:txBody>
          <a:bodyPr/>
          <a:lstStyle/>
          <a:p>
            <a:fld id="{962D7907-086F-4CD8-8345-770E0E22FCC2}" type="slidenum">
              <a:rPr lang="en-US" smtClean="0"/>
              <a:t>2</a:t>
            </a:fld>
            <a:endParaRPr lang="en-US" dirty="0"/>
          </a:p>
        </p:txBody>
      </p:sp>
      <p:pic>
        <p:nvPicPr>
          <p:cNvPr id="6" name="Picture 5">
            <a:extLst>
              <a:ext uri="{FF2B5EF4-FFF2-40B4-BE49-F238E27FC236}">
                <a16:creationId xmlns:a16="http://schemas.microsoft.com/office/drawing/2014/main" id="{C0E004AE-5807-15D3-B847-2C388609FCA6}"/>
              </a:ext>
            </a:extLst>
          </p:cNvPr>
          <p:cNvPicPr>
            <a:picLocks noChangeAspect="1"/>
          </p:cNvPicPr>
          <p:nvPr/>
        </p:nvPicPr>
        <p:blipFill>
          <a:blip r:embed="rId3"/>
          <a:stretch>
            <a:fillRect/>
          </a:stretch>
        </p:blipFill>
        <p:spPr>
          <a:xfrm>
            <a:off x="37797" y="2880184"/>
            <a:ext cx="1863895" cy="1575011"/>
          </a:xfrm>
          <a:prstGeom prst="rect">
            <a:avLst/>
          </a:prstGeom>
        </p:spPr>
      </p:pic>
      <p:pic>
        <p:nvPicPr>
          <p:cNvPr id="8" name="Picture 7">
            <a:extLst>
              <a:ext uri="{FF2B5EF4-FFF2-40B4-BE49-F238E27FC236}">
                <a16:creationId xmlns:a16="http://schemas.microsoft.com/office/drawing/2014/main" id="{53FD2E5F-5E6D-46C4-6909-589B00A676F4}"/>
              </a:ext>
            </a:extLst>
          </p:cNvPr>
          <p:cNvPicPr>
            <a:picLocks noChangeAspect="1"/>
          </p:cNvPicPr>
          <p:nvPr/>
        </p:nvPicPr>
        <p:blipFill>
          <a:blip r:embed="rId4"/>
          <a:stretch>
            <a:fillRect/>
          </a:stretch>
        </p:blipFill>
        <p:spPr>
          <a:xfrm rot="5460000">
            <a:off x="1881463" y="2819388"/>
            <a:ext cx="1427291" cy="1556267"/>
          </a:xfrm>
          <a:prstGeom prst="rect">
            <a:avLst/>
          </a:prstGeom>
          <a:scene3d>
            <a:camera prst="orthographicFront">
              <a:rot lat="0" lon="300000" rev="0"/>
            </a:camera>
            <a:lightRig rig="threePt" dir="t"/>
          </a:scene3d>
        </p:spPr>
      </p:pic>
      <p:pic>
        <p:nvPicPr>
          <p:cNvPr id="9" name="Picture 8">
            <a:extLst>
              <a:ext uri="{FF2B5EF4-FFF2-40B4-BE49-F238E27FC236}">
                <a16:creationId xmlns:a16="http://schemas.microsoft.com/office/drawing/2014/main" id="{375077A2-E64B-A12E-E4DB-5F81CA40E3AE}"/>
              </a:ext>
            </a:extLst>
          </p:cNvPr>
          <p:cNvPicPr>
            <a:picLocks noChangeAspect="1"/>
          </p:cNvPicPr>
          <p:nvPr/>
        </p:nvPicPr>
        <p:blipFill>
          <a:blip r:embed="rId5"/>
          <a:stretch>
            <a:fillRect/>
          </a:stretch>
        </p:blipFill>
        <p:spPr>
          <a:xfrm>
            <a:off x="218452" y="4538134"/>
            <a:ext cx="1413497" cy="1988892"/>
          </a:xfrm>
          <a:prstGeom prst="rect">
            <a:avLst/>
          </a:prstGeom>
        </p:spPr>
      </p:pic>
      <p:pic>
        <p:nvPicPr>
          <p:cNvPr id="10" name="Picture 9">
            <a:extLst>
              <a:ext uri="{FF2B5EF4-FFF2-40B4-BE49-F238E27FC236}">
                <a16:creationId xmlns:a16="http://schemas.microsoft.com/office/drawing/2014/main" id="{9AFE0E13-2195-FC71-BA4D-AF7820E82D99}"/>
              </a:ext>
            </a:extLst>
          </p:cNvPr>
          <p:cNvPicPr>
            <a:picLocks noChangeAspect="1"/>
          </p:cNvPicPr>
          <p:nvPr/>
        </p:nvPicPr>
        <p:blipFill>
          <a:blip r:embed="rId6"/>
          <a:stretch>
            <a:fillRect/>
          </a:stretch>
        </p:blipFill>
        <p:spPr>
          <a:xfrm>
            <a:off x="10272516" y="4736234"/>
            <a:ext cx="1763066" cy="1571625"/>
          </a:xfrm>
          <a:prstGeom prst="rect">
            <a:avLst/>
          </a:prstGeom>
        </p:spPr>
      </p:pic>
      <p:pic>
        <p:nvPicPr>
          <p:cNvPr id="11" name="Picture 2" descr="Image result for Hand Quilting">
            <a:extLst>
              <a:ext uri="{FF2B5EF4-FFF2-40B4-BE49-F238E27FC236}">
                <a16:creationId xmlns:a16="http://schemas.microsoft.com/office/drawing/2014/main" id="{A4D36917-F6ED-E9F3-587B-E00E7B23116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10959" y="4709058"/>
            <a:ext cx="1413497" cy="168319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7" descr="Diagram&#10;&#10;Description automatically generated">
            <a:extLst>
              <a:ext uri="{FF2B5EF4-FFF2-40B4-BE49-F238E27FC236}">
                <a16:creationId xmlns:a16="http://schemas.microsoft.com/office/drawing/2014/main" id="{5D4EC656-A837-8F72-1177-09DCA55962BE}"/>
              </a:ext>
            </a:extLst>
          </p:cNvPr>
          <p:cNvPicPr>
            <a:picLocks noChangeAspect="1"/>
          </p:cNvPicPr>
          <p:nvPr/>
        </p:nvPicPr>
        <p:blipFill>
          <a:blip r:embed="rId8"/>
          <a:stretch>
            <a:fillRect/>
          </a:stretch>
        </p:blipFill>
        <p:spPr>
          <a:xfrm>
            <a:off x="8740660" y="2910798"/>
            <a:ext cx="1261391" cy="1575011"/>
          </a:xfrm>
          <a:prstGeom prst="rect">
            <a:avLst/>
          </a:prstGeom>
        </p:spPr>
      </p:pic>
      <p:pic>
        <p:nvPicPr>
          <p:cNvPr id="15" name="Picture 14" descr="A logo for a church&#10;&#10;Description automatically generated">
            <a:extLst>
              <a:ext uri="{FF2B5EF4-FFF2-40B4-BE49-F238E27FC236}">
                <a16:creationId xmlns:a16="http://schemas.microsoft.com/office/drawing/2014/main" id="{E36A56EB-B50B-721C-4851-CDC784ADAE3C}"/>
              </a:ext>
            </a:extLst>
          </p:cNvPr>
          <p:cNvPicPr>
            <a:picLocks noChangeAspect="1"/>
          </p:cNvPicPr>
          <p:nvPr/>
        </p:nvPicPr>
        <p:blipFill>
          <a:blip r:embed="rId9"/>
          <a:stretch>
            <a:fillRect/>
          </a:stretch>
        </p:blipFill>
        <p:spPr>
          <a:xfrm>
            <a:off x="8521531" y="4433520"/>
            <a:ext cx="1511762" cy="2140544"/>
          </a:xfrm>
          <a:prstGeom prst="rect">
            <a:avLst/>
          </a:prstGeom>
        </p:spPr>
      </p:pic>
      <p:pic>
        <p:nvPicPr>
          <p:cNvPr id="16" name="Picture 15">
            <a:extLst>
              <a:ext uri="{FF2B5EF4-FFF2-40B4-BE49-F238E27FC236}">
                <a16:creationId xmlns:a16="http://schemas.microsoft.com/office/drawing/2014/main" id="{06EED876-5939-968B-5C79-0AE2AE344367}"/>
              </a:ext>
            </a:extLst>
          </p:cNvPr>
          <p:cNvPicPr>
            <a:picLocks noChangeAspect="1"/>
          </p:cNvPicPr>
          <p:nvPr/>
        </p:nvPicPr>
        <p:blipFill>
          <a:blip r:embed="rId10"/>
          <a:stretch>
            <a:fillRect/>
          </a:stretch>
        </p:blipFill>
        <p:spPr>
          <a:xfrm>
            <a:off x="5390319" y="2910798"/>
            <a:ext cx="1810560" cy="1413841"/>
          </a:xfrm>
          <a:prstGeom prst="rect">
            <a:avLst/>
          </a:prstGeom>
        </p:spPr>
      </p:pic>
      <p:sp>
        <p:nvSpPr>
          <p:cNvPr id="21" name="TextBox 20">
            <a:extLst>
              <a:ext uri="{FF2B5EF4-FFF2-40B4-BE49-F238E27FC236}">
                <a16:creationId xmlns:a16="http://schemas.microsoft.com/office/drawing/2014/main" id="{3201AA31-4EC5-0728-FA96-1EA2C54F44A6}"/>
              </a:ext>
            </a:extLst>
          </p:cNvPr>
          <p:cNvSpPr txBox="1"/>
          <p:nvPr/>
        </p:nvSpPr>
        <p:spPr>
          <a:xfrm>
            <a:off x="5887662" y="3236535"/>
            <a:ext cx="767320" cy="338554"/>
          </a:xfrm>
          <a:prstGeom prst="rect">
            <a:avLst/>
          </a:prstGeom>
          <a:noFill/>
        </p:spPr>
        <p:txBody>
          <a:bodyPr wrap="square" rtlCol="0">
            <a:spAutoFit/>
          </a:bodyPr>
          <a:lstStyle/>
          <a:p>
            <a:r>
              <a:rPr lang="en-US" sz="1600" dirty="0"/>
              <a:t>MITES</a:t>
            </a:r>
          </a:p>
        </p:txBody>
      </p:sp>
      <p:pic>
        <p:nvPicPr>
          <p:cNvPr id="13" name="Picture 12">
            <a:extLst>
              <a:ext uri="{FF2B5EF4-FFF2-40B4-BE49-F238E27FC236}">
                <a16:creationId xmlns:a16="http://schemas.microsoft.com/office/drawing/2014/main" id="{536DC69E-2D48-DA49-1892-4843E99CE0D1}"/>
              </a:ext>
            </a:extLst>
          </p:cNvPr>
          <p:cNvPicPr>
            <a:picLocks noChangeAspect="1"/>
          </p:cNvPicPr>
          <p:nvPr/>
        </p:nvPicPr>
        <p:blipFill>
          <a:blip r:embed="rId11"/>
          <a:stretch>
            <a:fillRect/>
          </a:stretch>
        </p:blipFill>
        <p:spPr>
          <a:xfrm>
            <a:off x="7228427" y="2950308"/>
            <a:ext cx="1338500" cy="1325564"/>
          </a:xfrm>
          <a:prstGeom prst="rect">
            <a:avLst/>
          </a:prstGeom>
        </p:spPr>
      </p:pic>
      <p:sp>
        <p:nvSpPr>
          <p:cNvPr id="24" name="TextBox 23">
            <a:extLst>
              <a:ext uri="{FF2B5EF4-FFF2-40B4-BE49-F238E27FC236}">
                <a16:creationId xmlns:a16="http://schemas.microsoft.com/office/drawing/2014/main" id="{04566E7C-81B6-6811-2497-644A88955E36}"/>
              </a:ext>
            </a:extLst>
          </p:cNvPr>
          <p:cNvSpPr txBox="1"/>
          <p:nvPr/>
        </p:nvSpPr>
        <p:spPr>
          <a:xfrm>
            <a:off x="6780874" y="4726988"/>
            <a:ext cx="1863894" cy="1477328"/>
          </a:xfrm>
          <a:prstGeom prst="rect">
            <a:avLst/>
          </a:prstGeom>
          <a:noFill/>
        </p:spPr>
        <p:txBody>
          <a:bodyPr wrap="square" rtlCol="0">
            <a:spAutoFit/>
          </a:bodyPr>
          <a:lstStyle/>
          <a:p>
            <a:pPr algn="ctr"/>
            <a:r>
              <a:rPr lang="en-US" b="1" dirty="0"/>
              <a:t>Various Congregation, District, </a:t>
            </a:r>
          </a:p>
          <a:p>
            <a:pPr algn="ctr"/>
            <a:r>
              <a:rPr lang="en-US" b="1" dirty="0"/>
              <a:t>&amp; Synod  </a:t>
            </a:r>
          </a:p>
          <a:p>
            <a:pPr algn="ctr"/>
            <a:r>
              <a:rPr lang="en-US" b="1" dirty="0"/>
              <a:t>Projects</a:t>
            </a:r>
          </a:p>
        </p:txBody>
      </p:sp>
      <p:pic>
        <p:nvPicPr>
          <p:cNvPr id="19" name="Picture 18">
            <a:extLst>
              <a:ext uri="{FF2B5EF4-FFF2-40B4-BE49-F238E27FC236}">
                <a16:creationId xmlns:a16="http://schemas.microsoft.com/office/drawing/2014/main" id="{A093CE5F-E733-42D2-D3FD-93AD9FB007FC}"/>
              </a:ext>
            </a:extLst>
          </p:cNvPr>
          <p:cNvPicPr>
            <a:picLocks noChangeAspect="1"/>
          </p:cNvPicPr>
          <p:nvPr/>
        </p:nvPicPr>
        <p:blipFill>
          <a:blip r:embed="rId12"/>
          <a:stretch>
            <a:fillRect/>
          </a:stretch>
        </p:blipFill>
        <p:spPr>
          <a:xfrm>
            <a:off x="5203626" y="4691963"/>
            <a:ext cx="1612316" cy="1610966"/>
          </a:xfrm>
          <a:prstGeom prst="rect">
            <a:avLst/>
          </a:prstGeom>
        </p:spPr>
      </p:pic>
      <p:pic>
        <p:nvPicPr>
          <p:cNvPr id="26" name="Picture 25">
            <a:extLst>
              <a:ext uri="{FF2B5EF4-FFF2-40B4-BE49-F238E27FC236}">
                <a16:creationId xmlns:a16="http://schemas.microsoft.com/office/drawing/2014/main" id="{75AD6DFE-5245-E2CF-D838-7A66F521B057}"/>
              </a:ext>
            </a:extLst>
          </p:cNvPr>
          <p:cNvPicPr>
            <a:picLocks noChangeAspect="1"/>
          </p:cNvPicPr>
          <p:nvPr/>
        </p:nvPicPr>
        <p:blipFill>
          <a:blip r:embed="rId13"/>
          <a:stretch>
            <a:fillRect/>
          </a:stretch>
        </p:blipFill>
        <p:spPr>
          <a:xfrm>
            <a:off x="3632647" y="4745385"/>
            <a:ext cx="1362230" cy="1610965"/>
          </a:xfrm>
          <a:prstGeom prst="rect">
            <a:avLst/>
          </a:prstGeom>
        </p:spPr>
      </p:pic>
      <p:sp>
        <p:nvSpPr>
          <p:cNvPr id="27" name="TextBox 26">
            <a:extLst>
              <a:ext uri="{FF2B5EF4-FFF2-40B4-BE49-F238E27FC236}">
                <a16:creationId xmlns:a16="http://schemas.microsoft.com/office/drawing/2014/main" id="{9B2BA0A3-044D-2078-B476-E916C63394E3}"/>
              </a:ext>
            </a:extLst>
          </p:cNvPr>
          <p:cNvSpPr txBox="1"/>
          <p:nvPr/>
        </p:nvSpPr>
        <p:spPr>
          <a:xfrm>
            <a:off x="525369" y="4851744"/>
            <a:ext cx="914400" cy="369332"/>
          </a:xfrm>
          <a:prstGeom prst="rect">
            <a:avLst/>
          </a:prstGeom>
          <a:noFill/>
        </p:spPr>
        <p:txBody>
          <a:bodyPr wrap="square" rtlCol="0">
            <a:spAutoFit/>
          </a:bodyPr>
          <a:lstStyle/>
          <a:p>
            <a:r>
              <a:rPr lang="en-US" b="1" dirty="0"/>
              <a:t>LWML</a:t>
            </a:r>
          </a:p>
        </p:txBody>
      </p:sp>
      <p:pic>
        <p:nvPicPr>
          <p:cNvPr id="25" name="Picture 24">
            <a:extLst>
              <a:ext uri="{FF2B5EF4-FFF2-40B4-BE49-F238E27FC236}">
                <a16:creationId xmlns:a16="http://schemas.microsoft.com/office/drawing/2014/main" id="{9FC850A3-F382-F57E-9267-707337531E31}"/>
              </a:ext>
            </a:extLst>
          </p:cNvPr>
          <p:cNvPicPr>
            <a:picLocks noChangeAspect="1"/>
          </p:cNvPicPr>
          <p:nvPr/>
        </p:nvPicPr>
        <p:blipFill>
          <a:blip r:embed="rId14"/>
          <a:stretch>
            <a:fillRect/>
          </a:stretch>
        </p:blipFill>
        <p:spPr>
          <a:xfrm>
            <a:off x="2711041" y="1373460"/>
            <a:ext cx="1922921" cy="1007575"/>
          </a:xfrm>
          <a:prstGeom prst="rect">
            <a:avLst/>
          </a:prstGeom>
        </p:spPr>
      </p:pic>
      <p:pic>
        <p:nvPicPr>
          <p:cNvPr id="23" name="Picture 22">
            <a:extLst>
              <a:ext uri="{FF2B5EF4-FFF2-40B4-BE49-F238E27FC236}">
                <a16:creationId xmlns:a16="http://schemas.microsoft.com/office/drawing/2014/main" id="{460BE187-9CCF-70FC-2BAE-2B5719B0E0F1}"/>
              </a:ext>
            </a:extLst>
          </p:cNvPr>
          <p:cNvPicPr>
            <a:picLocks noChangeAspect="1"/>
          </p:cNvPicPr>
          <p:nvPr/>
        </p:nvPicPr>
        <p:blipFill>
          <a:blip r:embed="rId15"/>
          <a:stretch>
            <a:fillRect/>
          </a:stretch>
        </p:blipFill>
        <p:spPr>
          <a:xfrm>
            <a:off x="9927895" y="1513041"/>
            <a:ext cx="1682938" cy="902904"/>
          </a:xfrm>
          <a:prstGeom prst="rect">
            <a:avLst/>
          </a:prstGeom>
        </p:spPr>
      </p:pic>
      <p:pic>
        <p:nvPicPr>
          <p:cNvPr id="29" name="Picture 28">
            <a:extLst>
              <a:ext uri="{FF2B5EF4-FFF2-40B4-BE49-F238E27FC236}">
                <a16:creationId xmlns:a16="http://schemas.microsoft.com/office/drawing/2014/main" id="{1A485E5F-2C52-39B8-8D92-734F9D71E8AF}"/>
              </a:ext>
            </a:extLst>
          </p:cNvPr>
          <p:cNvPicPr>
            <a:picLocks noChangeAspect="1"/>
          </p:cNvPicPr>
          <p:nvPr/>
        </p:nvPicPr>
        <p:blipFill>
          <a:blip r:embed="rId16"/>
          <a:stretch>
            <a:fillRect/>
          </a:stretch>
        </p:blipFill>
        <p:spPr>
          <a:xfrm>
            <a:off x="3524456" y="2950308"/>
            <a:ext cx="1727604" cy="1325563"/>
          </a:xfrm>
          <a:prstGeom prst="rect">
            <a:avLst/>
          </a:prstGeom>
        </p:spPr>
      </p:pic>
      <p:sp>
        <p:nvSpPr>
          <p:cNvPr id="18" name="TextBox 17">
            <a:extLst>
              <a:ext uri="{FF2B5EF4-FFF2-40B4-BE49-F238E27FC236}">
                <a16:creationId xmlns:a16="http://schemas.microsoft.com/office/drawing/2014/main" id="{0FE5D0E7-0352-6198-34A2-FC18841979A1}"/>
              </a:ext>
            </a:extLst>
          </p:cNvPr>
          <p:cNvSpPr txBox="1"/>
          <p:nvPr/>
        </p:nvSpPr>
        <p:spPr>
          <a:xfrm>
            <a:off x="1900096" y="2601179"/>
            <a:ext cx="1352539" cy="276999"/>
          </a:xfrm>
          <a:prstGeom prst="rect">
            <a:avLst/>
          </a:prstGeom>
          <a:noFill/>
        </p:spPr>
        <p:txBody>
          <a:bodyPr wrap="square" rtlCol="0">
            <a:spAutoFit/>
          </a:bodyPr>
          <a:lstStyle/>
          <a:p>
            <a:r>
              <a:rPr lang="en-US" sz="1200" dirty="0"/>
              <a:t>Master’s Mana</a:t>
            </a:r>
          </a:p>
        </p:txBody>
      </p:sp>
      <p:sp>
        <p:nvSpPr>
          <p:cNvPr id="22" name="TextBox 21">
            <a:extLst>
              <a:ext uri="{FF2B5EF4-FFF2-40B4-BE49-F238E27FC236}">
                <a16:creationId xmlns:a16="http://schemas.microsoft.com/office/drawing/2014/main" id="{9D7AAA82-1DEF-9E9F-E9B9-79EF37244DF0}"/>
              </a:ext>
            </a:extLst>
          </p:cNvPr>
          <p:cNvSpPr txBox="1"/>
          <p:nvPr/>
        </p:nvSpPr>
        <p:spPr>
          <a:xfrm>
            <a:off x="742179" y="2627797"/>
            <a:ext cx="516488" cy="276999"/>
          </a:xfrm>
          <a:prstGeom prst="rect">
            <a:avLst/>
          </a:prstGeom>
          <a:noFill/>
        </p:spPr>
        <p:txBody>
          <a:bodyPr wrap="none" rtlCol="0">
            <a:spAutoFit/>
          </a:bodyPr>
          <a:lstStyle/>
          <a:p>
            <a:r>
              <a:rPr lang="en-US" sz="1200" dirty="0"/>
              <a:t>LZPS</a:t>
            </a:r>
          </a:p>
        </p:txBody>
      </p:sp>
      <p:pic>
        <p:nvPicPr>
          <p:cNvPr id="30" name="Picture 29">
            <a:extLst>
              <a:ext uri="{FF2B5EF4-FFF2-40B4-BE49-F238E27FC236}">
                <a16:creationId xmlns:a16="http://schemas.microsoft.com/office/drawing/2014/main" id="{1A6561A3-12B0-FDE1-DAF6-E85DB7C0AC9A}"/>
              </a:ext>
            </a:extLst>
          </p:cNvPr>
          <p:cNvPicPr>
            <a:picLocks noChangeAspect="1"/>
          </p:cNvPicPr>
          <p:nvPr/>
        </p:nvPicPr>
        <p:blipFill>
          <a:blip r:embed="rId17"/>
          <a:stretch>
            <a:fillRect/>
          </a:stretch>
        </p:blipFill>
        <p:spPr>
          <a:xfrm>
            <a:off x="389145" y="1261775"/>
            <a:ext cx="1922921" cy="1180364"/>
          </a:xfrm>
          <a:prstGeom prst="rect">
            <a:avLst/>
          </a:prstGeom>
        </p:spPr>
      </p:pic>
      <p:pic>
        <p:nvPicPr>
          <p:cNvPr id="32" name="Picture 31">
            <a:extLst>
              <a:ext uri="{FF2B5EF4-FFF2-40B4-BE49-F238E27FC236}">
                <a16:creationId xmlns:a16="http://schemas.microsoft.com/office/drawing/2014/main" id="{335F42B6-B8F7-61E4-2946-2E09CEE86966}"/>
              </a:ext>
            </a:extLst>
          </p:cNvPr>
          <p:cNvPicPr>
            <a:picLocks noChangeAspect="1"/>
          </p:cNvPicPr>
          <p:nvPr/>
        </p:nvPicPr>
        <p:blipFill>
          <a:blip r:embed="rId18"/>
          <a:stretch>
            <a:fillRect/>
          </a:stretch>
        </p:blipFill>
        <p:spPr>
          <a:xfrm>
            <a:off x="5049827" y="1383194"/>
            <a:ext cx="2362624" cy="899855"/>
          </a:xfrm>
          <a:prstGeom prst="rect">
            <a:avLst/>
          </a:prstGeom>
        </p:spPr>
      </p:pic>
      <p:pic>
        <p:nvPicPr>
          <p:cNvPr id="34" name="Picture 33">
            <a:extLst>
              <a:ext uri="{FF2B5EF4-FFF2-40B4-BE49-F238E27FC236}">
                <a16:creationId xmlns:a16="http://schemas.microsoft.com/office/drawing/2014/main" id="{CE80E779-95E4-C08E-A1C7-F8AD380380DE}"/>
              </a:ext>
            </a:extLst>
          </p:cNvPr>
          <p:cNvPicPr>
            <a:picLocks noChangeAspect="1"/>
          </p:cNvPicPr>
          <p:nvPr/>
        </p:nvPicPr>
        <p:blipFill>
          <a:blip r:embed="rId19"/>
          <a:stretch>
            <a:fillRect/>
          </a:stretch>
        </p:blipFill>
        <p:spPr>
          <a:xfrm>
            <a:off x="7885539" y="1308578"/>
            <a:ext cx="1682939" cy="1322325"/>
          </a:xfrm>
          <a:prstGeom prst="rect">
            <a:avLst/>
          </a:prstGeom>
        </p:spPr>
      </p:pic>
      <p:pic>
        <p:nvPicPr>
          <p:cNvPr id="35" name="Picture 34">
            <a:extLst>
              <a:ext uri="{FF2B5EF4-FFF2-40B4-BE49-F238E27FC236}">
                <a16:creationId xmlns:a16="http://schemas.microsoft.com/office/drawing/2014/main" id="{69D47882-31E0-7C02-2CAB-0CC356FE432B}"/>
              </a:ext>
            </a:extLst>
          </p:cNvPr>
          <p:cNvPicPr>
            <a:picLocks noChangeAspect="1"/>
          </p:cNvPicPr>
          <p:nvPr/>
        </p:nvPicPr>
        <p:blipFill>
          <a:blip r:embed="rId20"/>
          <a:stretch>
            <a:fillRect/>
          </a:stretch>
        </p:blipFill>
        <p:spPr>
          <a:xfrm>
            <a:off x="10215295" y="3015201"/>
            <a:ext cx="1562177" cy="1454235"/>
          </a:xfrm>
          <a:prstGeom prst="rect">
            <a:avLst/>
          </a:prstGeom>
        </p:spPr>
      </p:pic>
      <p:sp>
        <p:nvSpPr>
          <p:cNvPr id="36" name="TextBox 35">
            <a:extLst>
              <a:ext uri="{FF2B5EF4-FFF2-40B4-BE49-F238E27FC236}">
                <a16:creationId xmlns:a16="http://schemas.microsoft.com/office/drawing/2014/main" id="{2AC21E5E-FF7C-38D9-D21F-7F97207B80F1}"/>
              </a:ext>
            </a:extLst>
          </p:cNvPr>
          <p:cNvSpPr txBox="1"/>
          <p:nvPr/>
        </p:nvSpPr>
        <p:spPr>
          <a:xfrm>
            <a:off x="10422423" y="219450"/>
            <a:ext cx="1322542" cy="646331"/>
          </a:xfrm>
          <a:prstGeom prst="rect">
            <a:avLst/>
          </a:prstGeom>
          <a:noFill/>
        </p:spPr>
        <p:txBody>
          <a:bodyPr wrap="none" rtlCol="0">
            <a:spAutoFit/>
          </a:bodyPr>
          <a:lstStyle/>
          <a:p>
            <a:r>
              <a:rPr lang="en-US" dirty="0"/>
              <a:t>2024 </a:t>
            </a:r>
          </a:p>
          <a:p>
            <a:r>
              <a:rPr lang="en-US" dirty="0"/>
              <a:t>Evangelism</a:t>
            </a:r>
          </a:p>
        </p:txBody>
      </p:sp>
    </p:spTree>
    <p:extLst>
      <p:ext uri="{BB962C8B-B14F-4D97-AF65-F5344CB8AC3E}">
        <p14:creationId xmlns:p14="http://schemas.microsoft.com/office/powerpoint/2010/main" val="210060537"/>
      </p:ext>
    </p:extLst>
  </p:cSld>
  <p:clrMapOvr>
    <a:masterClrMapping/>
  </p:clrMapOvr>
  <mc:AlternateContent xmlns:mc="http://schemas.openxmlformats.org/markup-compatibility/2006" xmlns:p14="http://schemas.microsoft.com/office/powerpoint/2010/main">
    <mc:Choice Requires="p14">
      <p:transition p14:dur="10" advClick="0" advTm="15000"/>
    </mc:Choice>
    <mc:Fallback xmlns="">
      <p:transition advClick="0" advTm="1500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923E7A-48B4-F870-6674-4A02FE4D6963}"/>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499DFF53-4E91-8112-77F4-4F20A47B66C6}"/>
              </a:ext>
            </a:extLst>
          </p:cNvPr>
          <p:cNvSpPr txBox="1"/>
          <p:nvPr/>
        </p:nvSpPr>
        <p:spPr>
          <a:xfrm>
            <a:off x="651804" y="337625"/>
            <a:ext cx="9828626" cy="646331"/>
          </a:xfrm>
          <a:prstGeom prst="rect">
            <a:avLst/>
          </a:prstGeom>
          <a:noFill/>
        </p:spPr>
        <p:txBody>
          <a:bodyPr wrap="square" rtlCol="0">
            <a:spAutoFit/>
          </a:bodyPr>
          <a:lstStyle/>
          <a:p>
            <a:pPr algn="ctr"/>
            <a:r>
              <a:rPr lang="en-US" sz="3600" b="1" dirty="0">
                <a:highlight>
                  <a:srgbClr val="FFFF00"/>
                </a:highlight>
              </a:rPr>
              <a:t>New Church Brochure</a:t>
            </a:r>
          </a:p>
        </p:txBody>
      </p:sp>
      <p:sp>
        <p:nvSpPr>
          <p:cNvPr id="3" name="TextBox 2">
            <a:extLst>
              <a:ext uri="{FF2B5EF4-FFF2-40B4-BE49-F238E27FC236}">
                <a16:creationId xmlns:a16="http://schemas.microsoft.com/office/drawing/2014/main" id="{3CCA4BEC-EB6C-2AA2-39A7-5F2B199E1450}"/>
              </a:ext>
            </a:extLst>
          </p:cNvPr>
          <p:cNvSpPr txBox="1"/>
          <p:nvPr/>
        </p:nvSpPr>
        <p:spPr>
          <a:xfrm>
            <a:off x="848782" y="1144871"/>
            <a:ext cx="10896183" cy="1077218"/>
          </a:xfrm>
          <a:prstGeom prst="rect">
            <a:avLst/>
          </a:prstGeom>
          <a:noFill/>
        </p:spPr>
        <p:txBody>
          <a:bodyPr wrap="square" rtlCol="0">
            <a:spAutoFit/>
          </a:bodyPr>
          <a:lstStyle/>
          <a:p>
            <a:r>
              <a:rPr lang="en-US" sz="3200" dirty="0"/>
              <a:t>A team of 12 Zion talented members developed a new Church Brochure to help inform and invite people. </a:t>
            </a:r>
            <a:endParaRPr lang="en-US" dirty="0"/>
          </a:p>
        </p:txBody>
      </p:sp>
      <p:sp>
        <p:nvSpPr>
          <p:cNvPr id="5" name="Slide Number Placeholder 4">
            <a:extLst>
              <a:ext uri="{FF2B5EF4-FFF2-40B4-BE49-F238E27FC236}">
                <a16:creationId xmlns:a16="http://schemas.microsoft.com/office/drawing/2014/main" id="{59483F7F-ABE1-016C-F53E-E752E2566CD6}"/>
              </a:ext>
            </a:extLst>
          </p:cNvPr>
          <p:cNvSpPr>
            <a:spLocks noGrp="1"/>
          </p:cNvSpPr>
          <p:nvPr>
            <p:ph type="sldNum" sz="quarter" idx="12"/>
          </p:nvPr>
        </p:nvSpPr>
        <p:spPr/>
        <p:txBody>
          <a:bodyPr/>
          <a:lstStyle/>
          <a:p>
            <a:fld id="{082BD1CC-91F8-4BD3-8E5B-DF86EA4FDC39}" type="slidenum">
              <a:rPr lang="en-US" smtClean="0"/>
              <a:t>20</a:t>
            </a:fld>
            <a:endParaRPr lang="en-US"/>
          </a:p>
        </p:txBody>
      </p:sp>
      <p:pic>
        <p:nvPicPr>
          <p:cNvPr id="7" name="Picture 6">
            <a:extLst>
              <a:ext uri="{FF2B5EF4-FFF2-40B4-BE49-F238E27FC236}">
                <a16:creationId xmlns:a16="http://schemas.microsoft.com/office/drawing/2014/main" id="{F51F30B7-EE49-3692-098F-C093CF14244D}"/>
              </a:ext>
            </a:extLst>
          </p:cNvPr>
          <p:cNvPicPr>
            <a:picLocks noChangeAspect="1"/>
          </p:cNvPicPr>
          <p:nvPr/>
        </p:nvPicPr>
        <p:blipFill>
          <a:blip r:embed="rId2"/>
          <a:stretch>
            <a:fillRect/>
          </a:stretch>
        </p:blipFill>
        <p:spPr>
          <a:xfrm>
            <a:off x="651804" y="2456410"/>
            <a:ext cx="8046720" cy="3256720"/>
          </a:xfrm>
          <a:prstGeom prst="rect">
            <a:avLst/>
          </a:prstGeom>
        </p:spPr>
      </p:pic>
      <p:sp>
        <p:nvSpPr>
          <p:cNvPr id="4" name="TextBox 3">
            <a:extLst>
              <a:ext uri="{FF2B5EF4-FFF2-40B4-BE49-F238E27FC236}">
                <a16:creationId xmlns:a16="http://schemas.microsoft.com/office/drawing/2014/main" id="{580B8155-A644-F119-06B4-D2EF92647329}"/>
              </a:ext>
            </a:extLst>
          </p:cNvPr>
          <p:cNvSpPr txBox="1"/>
          <p:nvPr/>
        </p:nvSpPr>
        <p:spPr>
          <a:xfrm>
            <a:off x="10422423" y="219450"/>
            <a:ext cx="1322542" cy="646331"/>
          </a:xfrm>
          <a:prstGeom prst="rect">
            <a:avLst/>
          </a:prstGeom>
          <a:noFill/>
        </p:spPr>
        <p:txBody>
          <a:bodyPr wrap="none" rtlCol="0">
            <a:spAutoFit/>
          </a:bodyPr>
          <a:lstStyle/>
          <a:p>
            <a:r>
              <a:rPr lang="en-US" dirty="0"/>
              <a:t>2024 </a:t>
            </a:r>
          </a:p>
          <a:p>
            <a:r>
              <a:rPr lang="en-US" dirty="0"/>
              <a:t>Evangelism</a:t>
            </a:r>
          </a:p>
        </p:txBody>
      </p:sp>
      <p:sp>
        <p:nvSpPr>
          <p:cNvPr id="6" name="TextBox 5">
            <a:extLst>
              <a:ext uri="{FF2B5EF4-FFF2-40B4-BE49-F238E27FC236}">
                <a16:creationId xmlns:a16="http://schemas.microsoft.com/office/drawing/2014/main" id="{CE7148A3-AD10-636C-B598-359CFD16426A}"/>
              </a:ext>
            </a:extLst>
          </p:cNvPr>
          <p:cNvSpPr txBox="1"/>
          <p:nvPr/>
        </p:nvSpPr>
        <p:spPr>
          <a:xfrm>
            <a:off x="8835129" y="2696920"/>
            <a:ext cx="2909836" cy="1938992"/>
          </a:xfrm>
          <a:prstGeom prst="rect">
            <a:avLst/>
          </a:prstGeom>
          <a:noFill/>
        </p:spPr>
        <p:txBody>
          <a:bodyPr wrap="none" rtlCol="0">
            <a:spAutoFit/>
          </a:bodyPr>
          <a:lstStyle/>
          <a:p>
            <a:pPr algn="ctr"/>
            <a:r>
              <a:rPr lang="en-US" sz="2400" b="1" dirty="0"/>
              <a:t>Thank You </a:t>
            </a:r>
          </a:p>
          <a:p>
            <a:pPr algn="ctr"/>
            <a:r>
              <a:rPr lang="en-US" sz="2400" b="1" dirty="0"/>
              <a:t>to everyone who</a:t>
            </a:r>
          </a:p>
          <a:p>
            <a:pPr algn="ctr"/>
            <a:r>
              <a:rPr lang="en-US" sz="2400" b="1" dirty="0"/>
              <a:t>helped design </a:t>
            </a:r>
          </a:p>
          <a:p>
            <a:pPr algn="ctr"/>
            <a:r>
              <a:rPr lang="en-US" sz="2400" b="1" dirty="0"/>
              <a:t>and distribute</a:t>
            </a:r>
          </a:p>
          <a:p>
            <a:pPr algn="ctr"/>
            <a:r>
              <a:rPr lang="en-US" sz="2400" b="1" dirty="0"/>
              <a:t>the new  brochures </a:t>
            </a:r>
          </a:p>
        </p:txBody>
      </p:sp>
      <p:sp>
        <p:nvSpPr>
          <p:cNvPr id="8" name="TextBox 7">
            <a:extLst>
              <a:ext uri="{FF2B5EF4-FFF2-40B4-BE49-F238E27FC236}">
                <a16:creationId xmlns:a16="http://schemas.microsoft.com/office/drawing/2014/main" id="{627949AE-48DC-C423-2BBE-7B3724B33AAC}"/>
              </a:ext>
            </a:extLst>
          </p:cNvPr>
          <p:cNvSpPr txBox="1"/>
          <p:nvPr/>
        </p:nvSpPr>
        <p:spPr>
          <a:xfrm>
            <a:off x="1679917" y="6036258"/>
            <a:ext cx="7772400" cy="369332"/>
          </a:xfrm>
          <a:prstGeom prst="rect">
            <a:avLst/>
          </a:prstGeom>
          <a:noFill/>
        </p:spPr>
        <p:txBody>
          <a:bodyPr wrap="square" rtlCol="0">
            <a:spAutoFit/>
          </a:bodyPr>
          <a:lstStyle/>
          <a:p>
            <a:r>
              <a:rPr lang="en-US" dirty="0"/>
              <a:t>Please share a church brochure with family, friends and acquaintances.</a:t>
            </a:r>
          </a:p>
        </p:txBody>
      </p:sp>
    </p:spTree>
    <p:extLst>
      <p:ext uri="{BB962C8B-B14F-4D97-AF65-F5344CB8AC3E}">
        <p14:creationId xmlns:p14="http://schemas.microsoft.com/office/powerpoint/2010/main" val="3667173084"/>
      </p:ext>
    </p:extLst>
  </p:cSld>
  <p:clrMapOvr>
    <a:masterClrMapping/>
  </p:clrMapOvr>
  <mc:AlternateContent xmlns:mc="http://schemas.openxmlformats.org/markup-compatibility/2006" xmlns:p14="http://schemas.microsoft.com/office/powerpoint/2010/main">
    <mc:Choice Requires="p14">
      <p:transition p14:dur="10" advClick="0" advTm="15000"/>
    </mc:Choice>
    <mc:Fallback xmlns="">
      <p:transition advClick="0" advTm="1500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460DC5-E3C6-8133-2C78-AA781A1BB5CF}"/>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FAB61DAB-66F6-984B-BD5A-E32E07E92AD2}"/>
              </a:ext>
            </a:extLst>
          </p:cNvPr>
          <p:cNvSpPr txBox="1"/>
          <p:nvPr/>
        </p:nvSpPr>
        <p:spPr>
          <a:xfrm>
            <a:off x="651804" y="337625"/>
            <a:ext cx="9828626" cy="646331"/>
          </a:xfrm>
          <a:prstGeom prst="rect">
            <a:avLst/>
          </a:prstGeom>
          <a:noFill/>
        </p:spPr>
        <p:txBody>
          <a:bodyPr wrap="square" rtlCol="0">
            <a:spAutoFit/>
          </a:bodyPr>
          <a:lstStyle/>
          <a:p>
            <a:pPr algn="ctr"/>
            <a:r>
              <a:rPr lang="en-US" sz="3600" b="1" dirty="0">
                <a:highlight>
                  <a:srgbClr val="FFFF00"/>
                </a:highlight>
              </a:rPr>
              <a:t>Church Banners</a:t>
            </a:r>
            <a:endParaRPr lang="en-US" sz="3600" dirty="0">
              <a:highlight>
                <a:srgbClr val="FFFF00"/>
              </a:highlight>
            </a:endParaRPr>
          </a:p>
        </p:txBody>
      </p:sp>
      <p:sp>
        <p:nvSpPr>
          <p:cNvPr id="3" name="TextBox 2">
            <a:extLst>
              <a:ext uri="{FF2B5EF4-FFF2-40B4-BE49-F238E27FC236}">
                <a16:creationId xmlns:a16="http://schemas.microsoft.com/office/drawing/2014/main" id="{9554AEA8-5A92-E057-7B08-F6BA285E0CF9}"/>
              </a:ext>
            </a:extLst>
          </p:cNvPr>
          <p:cNvSpPr txBox="1"/>
          <p:nvPr/>
        </p:nvSpPr>
        <p:spPr>
          <a:xfrm>
            <a:off x="511277" y="1537954"/>
            <a:ext cx="11233688" cy="1569660"/>
          </a:xfrm>
          <a:prstGeom prst="rect">
            <a:avLst/>
          </a:prstGeom>
          <a:noFill/>
        </p:spPr>
        <p:txBody>
          <a:bodyPr wrap="square" rtlCol="0">
            <a:spAutoFit/>
          </a:bodyPr>
          <a:lstStyle/>
          <a:p>
            <a:r>
              <a:rPr lang="en-US" sz="3200" dirty="0"/>
              <a:t>A team of Zion members developed 3 banners to  complement the new Church Brochure as communication tools helping inform and invite people to begin a faith journey with us at Zion.</a:t>
            </a:r>
            <a:endParaRPr lang="en-US" dirty="0"/>
          </a:p>
        </p:txBody>
      </p:sp>
      <p:pic>
        <p:nvPicPr>
          <p:cNvPr id="4" name="Picture 3" descr="A blue and white logo&#10;&#10;Description automatically generated">
            <a:extLst>
              <a:ext uri="{FF2B5EF4-FFF2-40B4-BE49-F238E27FC236}">
                <a16:creationId xmlns:a16="http://schemas.microsoft.com/office/drawing/2014/main" id="{356583BD-BF93-3FDA-F7AC-C458C3CA76E2}"/>
              </a:ext>
            </a:extLst>
          </p:cNvPr>
          <p:cNvPicPr>
            <a:picLocks noChangeAspect="1"/>
          </p:cNvPicPr>
          <p:nvPr/>
        </p:nvPicPr>
        <p:blipFill>
          <a:blip r:embed="rId2"/>
          <a:stretch>
            <a:fillRect/>
          </a:stretch>
        </p:blipFill>
        <p:spPr>
          <a:xfrm>
            <a:off x="3202542" y="3600056"/>
            <a:ext cx="4188542" cy="2144646"/>
          </a:xfrm>
          <a:prstGeom prst="rect">
            <a:avLst/>
          </a:prstGeom>
        </p:spPr>
      </p:pic>
      <p:sp>
        <p:nvSpPr>
          <p:cNvPr id="5" name="TextBox 4">
            <a:extLst>
              <a:ext uri="{FF2B5EF4-FFF2-40B4-BE49-F238E27FC236}">
                <a16:creationId xmlns:a16="http://schemas.microsoft.com/office/drawing/2014/main" id="{C8E05630-395B-0997-B0C3-EB8E8FCED592}"/>
              </a:ext>
            </a:extLst>
          </p:cNvPr>
          <p:cNvSpPr txBox="1"/>
          <p:nvPr/>
        </p:nvSpPr>
        <p:spPr>
          <a:xfrm>
            <a:off x="7627375" y="3600056"/>
            <a:ext cx="4709649" cy="2554545"/>
          </a:xfrm>
          <a:prstGeom prst="rect">
            <a:avLst/>
          </a:prstGeom>
          <a:noFill/>
        </p:spPr>
        <p:txBody>
          <a:bodyPr wrap="square" rtlCol="0">
            <a:spAutoFit/>
          </a:bodyPr>
          <a:lstStyle/>
          <a:p>
            <a:r>
              <a:rPr lang="en-US" sz="3200" dirty="0"/>
              <a:t>    </a:t>
            </a:r>
            <a:r>
              <a:rPr lang="en-US" sz="3200" u="sng" dirty="0"/>
              <a:t>3 Banner Themes:</a:t>
            </a:r>
          </a:p>
          <a:p>
            <a:pPr marL="285750" indent="-285750">
              <a:buFont typeface="Arial" panose="020B0604020202020204" pitchFamily="34" charset="0"/>
              <a:buChar char="•"/>
            </a:pPr>
            <a:r>
              <a:rPr lang="en-US" sz="3200" dirty="0">
                <a:highlight>
                  <a:srgbClr val="FFFF00"/>
                </a:highlight>
              </a:rPr>
              <a:t>Mission Statement</a:t>
            </a:r>
          </a:p>
          <a:p>
            <a:pPr marL="285750" indent="-285750">
              <a:buFont typeface="Arial" panose="020B0604020202020204" pitchFamily="34" charset="0"/>
              <a:buChar char="•"/>
            </a:pPr>
            <a:r>
              <a:rPr lang="en-US" sz="3200" dirty="0">
                <a:highlight>
                  <a:srgbClr val="FFFF00"/>
                </a:highlight>
              </a:rPr>
              <a:t>Word &amp; Sacrament</a:t>
            </a:r>
          </a:p>
          <a:p>
            <a:pPr marL="285750" indent="-285750">
              <a:buFont typeface="Arial" panose="020B0604020202020204" pitchFamily="34" charset="0"/>
              <a:buChar char="•"/>
            </a:pPr>
            <a:r>
              <a:rPr lang="en-US" sz="3200" dirty="0">
                <a:highlight>
                  <a:srgbClr val="FFFF00"/>
                </a:highlight>
              </a:rPr>
              <a:t>Invitation</a:t>
            </a:r>
          </a:p>
          <a:p>
            <a:pPr marL="285750" indent="-285750">
              <a:buFont typeface="Arial" panose="020B0604020202020204" pitchFamily="34" charset="0"/>
              <a:buChar char="•"/>
            </a:pPr>
            <a:endParaRPr lang="en-US" sz="3200" dirty="0"/>
          </a:p>
        </p:txBody>
      </p:sp>
      <p:sp>
        <p:nvSpPr>
          <p:cNvPr id="6" name="Slide Number Placeholder 5">
            <a:extLst>
              <a:ext uri="{FF2B5EF4-FFF2-40B4-BE49-F238E27FC236}">
                <a16:creationId xmlns:a16="http://schemas.microsoft.com/office/drawing/2014/main" id="{CEE81BB6-9B7B-1A88-EBA3-1C9BE0B6BD17}"/>
              </a:ext>
            </a:extLst>
          </p:cNvPr>
          <p:cNvSpPr>
            <a:spLocks noGrp="1"/>
          </p:cNvSpPr>
          <p:nvPr>
            <p:ph type="sldNum" sz="quarter" idx="12"/>
          </p:nvPr>
        </p:nvSpPr>
        <p:spPr/>
        <p:txBody>
          <a:bodyPr/>
          <a:lstStyle/>
          <a:p>
            <a:fld id="{082BD1CC-91F8-4BD3-8E5B-DF86EA4FDC39}" type="slidenum">
              <a:rPr lang="en-US" smtClean="0"/>
              <a:t>21</a:t>
            </a:fld>
            <a:endParaRPr lang="en-US"/>
          </a:p>
        </p:txBody>
      </p:sp>
      <p:sp>
        <p:nvSpPr>
          <p:cNvPr id="9" name="TextBox 8">
            <a:extLst>
              <a:ext uri="{FF2B5EF4-FFF2-40B4-BE49-F238E27FC236}">
                <a16:creationId xmlns:a16="http://schemas.microsoft.com/office/drawing/2014/main" id="{C8CA2D30-0A40-3A7F-7C7F-3C2AC1ADBE06}"/>
              </a:ext>
            </a:extLst>
          </p:cNvPr>
          <p:cNvSpPr txBox="1"/>
          <p:nvPr/>
        </p:nvSpPr>
        <p:spPr>
          <a:xfrm>
            <a:off x="10422423" y="219450"/>
            <a:ext cx="1322542" cy="646331"/>
          </a:xfrm>
          <a:prstGeom prst="rect">
            <a:avLst/>
          </a:prstGeom>
          <a:noFill/>
        </p:spPr>
        <p:txBody>
          <a:bodyPr wrap="none" rtlCol="0">
            <a:spAutoFit/>
          </a:bodyPr>
          <a:lstStyle/>
          <a:p>
            <a:r>
              <a:rPr lang="en-US" dirty="0"/>
              <a:t>2024 </a:t>
            </a:r>
          </a:p>
          <a:p>
            <a:r>
              <a:rPr lang="en-US" dirty="0"/>
              <a:t>Evangelism</a:t>
            </a:r>
          </a:p>
        </p:txBody>
      </p:sp>
      <p:sp>
        <p:nvSpPr>
          <p:cNvPr id="10" name="TextBox 9">
            <a:extLst>
              <a:ext uri="{FF2B5EF4-FFF2-40B4-BE49-F238E27FC236}">
                <a16:creationId xmlns:a16="http://schemas.microsoft.com/office/drawing/2014/main" id="{19370B53-B923-5DBE-52E8-5EC372964DA4}"/>
              </a:ext>
            </a:extLst>
          </p:cNvPr>
          <p:cNvSpPr txBox="1"/>
          <p:nvPr/>
        </p:nvSpPr>
        <p:spPr>
          <a:xfrm>
            <a:off x="279401" y="3764438"/>
            <a:ext cx="2923142" cy="1384995"/>
          </a:xfrm>
          <a:prstGeom prst="rect">
            <a:avLst/>
          </a:prstGeom>
          <a:noFill/>
        </p:spPr>
        <p:txBody>
          <a:bodyPr wrap="square" rtlCol="0">
            <a:spAutoFit/>
          </a:bodyPr>
          <a:lstStyle/>
          <a:p>
            <a:pPr algn="ctr"/>
            <a:r>
              <a:rPr lang="en-US" sz="2800" b="1" dirty="0"/>
              <a:t>Thank You </a:t>
            </a:r>
          </a:p>
          <a:p>
            <a:pPr algn="ctr"/>
            <a:r>
              <a:rPr lang="en-US" sz="2800" dirty="0"/>
              <a:t>for sharing your </a:t>
            </a:r>
          </a:p>
          <a:p>
            <a:pPr algn="ctr"/>
            <a:r>
              <a:rPr lang="en-US" sz="2800" dirty="0"/>
              <a:t>talents &amp; skills</a:t>
            </a:r>
          </a:p>
        </p:txBody>
      </p:sp>
    </p:spTree>
    <p:extLst>
      <p:ext uri="{BB962C8B-B14F-4D97-AF65-F5344CB8AC3E}">
        <p14:creationId xmlns:p14="http://schemas.microsoft.com/office/powerpoint/2010/main" val="2074502488"/>
      </p:ext>
    </p:extLst>
  </p:cSld>
  <p:clrMapOvr>
    <a:masterClrMapping/>
  </p:clrMapOvr>
  <mc:AlternateContent xmlns:mc="http://schemas.openxmlformats.org/markup-compatibility/2006" xmlns:p14="http://schemas.microsoft.com/office/powerpoint/2010/main">
    <mc:Choice Requires="p14">
      <p:transition p14:dur="10" advClick="0" advTm="15000"/>
    </mc:Choice>
    <mc:Fallback xmlns="">
      <p:transition advClick="0" advTm="1500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48D3CA-4976-4F85-8783-8379FCF9B15E}"/>
              </a:ext>
            </a:extLst>
          </p:cNvPr>
          <p:cNvSpPr>
            <a:spLocks noGrp="1"/>
          </p:cNvSpPr>
          <p:nvPr>
            <p:ph type="title"/>
          </p:nvPr>
        </p:nvSpPr>
        <p:spPr>
          <a:xfrm>
            <a:off x="927295" y="0"/>
            <a:ext cx="8844643" cy="1197253"/>
          </a:xfrm>
        </p:spPr>
        <p:txBody>
          <a:bodyPr>
            <a:normAutofit/>
          </a:bodyPr>
          <a:lstStyle/>
          <a:p>
            <a:pPr algn="ctr"/>
            <a:r>
              <a:rPr lang="en-US" sz="3600" b="1" dirty="0">
                <a:highlight>
                  <a:srgbClr val="FFFF00"/>
                </a:highlight>
              </a:rPr>
              <a:t>2024 Mission Central Project</a:t>
            </a:r>
          </a:p>
        </p:txBody>
      </p:sp>
      <p:sp>
        <p:nvSpPr>
          <p:cNvPr id="3" name="Content Placeholder 2">
            <a:extLst>
              <a:ext uri="{FF2B5EF4-FFF2-40B4-BE49-F238E27FC236}">
                <a16:creationId xmlns:a16="http://schemas.microsoft.com/office/drawing/2014/main" id="{C3743315-DC6B-4F3B-98E8-B925A346BFDE}"/>
              </a:ext>
            </a:extLst>
          </p:cNvPr>
          <p:cNvSpPr>
            <a:spLocks noGrp="1"/>
          </p:cNvSpPr>
          <p:nvPr>
            <p:ph idx="1"/>
          </p:nvPr>
        </p:nvSpPr>
        <p:spPr>
          <a:xfrm>
            <a:off x="139700" y="1099879"/>
            <a:ext cx="11836400" cy="5587943"/>
          </a:xfrm>
        </p:spPr>
        <p:txBody>
          <a:bodyPr vert="horz" lIns="91440" tIns="45720" rIns="91440" bIns="45720" rtlCol="0" anchor="t">
            <a:normAutofit fontScale="92500" lnSpcReduction="10000"/>
          </a:bodyPr>
          <a:lstStyle/>
          <a:p>
            <a:pPr marL="0" indent="0" algn="ctr">
              <a:buNone/>
            </a:pPr>
            <a:r>
              <a:rPr lang="en-US" b="1" dirty="0"/>
              <a:t>A sincere Thank You was received from Rev. Nathaniel Jensen </a:t>
            </a:r>
          </a:p>
          <a:p>
            <a:pPr marL="0" indent="0" algn="ctr">
              <a:buNone/>
            </a:pPr>
            <a:r>
              <a:rPr lang="en-US" b="1" dirty="0"/>
              <a:t>and family for Zion’s donation of $1,610.00. </a:t>
            </a:r>
            <a:endParaRPr lang="en-US" dirty="0"/>
          </a:p>
          <a:p>
            <a:pPr marL="0" indent="0">
              <a:buNone/>
            </a:pPr>
            <a:endParaRPr lang="en-US" dirty="0"/>
          </a:p>
          <a:p>
            <a:pPr marL="0" indent="0">
              <a:buNone/>
            </a:pPr>
            <a:endParaRPr lang="en-US" dirty="0"/>
          </a:p>
          <a:p>
            <a:pPr marL="342900" marR="0" lvl="0" indent="-342900">
              <a:lnSpc>
                <a:spcPct val="107000"/>
              </a:lnSpc>
              <a:buFont typeface="Symbol" panose="05050102010706020507" pitchFamily="18" charset="2"/>
              <a:buChar char=""/>
            </a:pPr>
            <a:endParaRPr lang="en-US" sz="16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buFont typeface="Symbol" panose="05050102010706020507" pitchFamily="18" charset="2"/>
              <a:buChar char=""/>
            </a:pPr>
            <a:endParaRPr lang="en-US" sz="1600" kern="100" dirty="0">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buFont typeface="Symbol" panose="05050102010706020507" pitchFamily="18" charset="2"/>
              <a:buChar char=""/>
            </a:pPr>
            <a:endParaRPr lang="en-US" sz="16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lvl="0" indent="0">
              <a:lnSpc>
                <a:spcPct val="107000"/>
              </a:lnSpc>
              <a:buNone/>
            </a:pPr>
            <a:endParaRPr lang="en-US" sz="16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lvl="0" indent="0">
              <a:lnSpc>
                <a:spcPct val="107000"/>
              </a:lnSpc>
              <a:buNone/>
            </a:pPr>
            <a:endParaRPr lang="en-US" sz="16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buFont typeface="Symbol" panose="05050102010706020507" pitchFamily="18" charset="2"/>
              <a:buChar char=""/>
            </a:pPr>
            <a:r>
              <a:rPr lang="en-US" sz="2600" kern="100" dirty="0">
                <a:effectLst/>
                <a:latin typeface="Aptos" panose="020B0004020202020204" pitchFamily="34" charset="0"/>
                <a:ea typeface="Aptos" panose="020B0004020202020204" pitchFamily="34" charset="0"/>
                <a:cs typeface="Times New Roman" panose="02020603050405020304" pitchFamily="18" charset="0"/>
              </a:rPr>
              <a:t>Pastor Jensen is revitalizing a church in Germany that US military personnel attend. He also serves Lutheran Partner Churches in the region and teaches at the local seminary.</a:t>
            </a:r>
          </a:p>
          <a:p>
            <a:pPr marL="342900" marR="0" lvl="0" indent="-342900">
              <a:lnSpc>
                <a:spcPct val="107000"/>
              </a:lnSpc>
              <a:buFont typeface="Symbol" panose="05050102010706020507" pitchFamily="18" charset="2"/>
              <a:buChar char=""/>
            </a:pPr>
            <a:r>
              <a:rPr lang="en-US" sz="2600" kern="100" dirty="0">
                <a:effectLst/>
                <a:latin typeface="Aptos" panose="020B0004020202020204" pitchFamily="34" charset="0"/>
                <a:ea typeface="Aptos" panose="020B0004020202020204" pitchFamily="34" charset="0"/>
                <a:cs typeface="Times New Roman" panose="02020603050405020304" pitchFamily="18" charset="0"/>
              </a:rPr>
              <a:t>Emma helps with the music ministry for their congregations.  </a:t>
            </a:r>
          </a:p>
          <a:p>
            <a:pPr marL="342900" marR="0" lvl="0" indent="-342900">
              <a:lnSpc>
                <a:spcPct val="107000"/>
              </a:lnSpc>
              <a:spcAft>
                <a:spcPts val="800"/>
              </a:spcAft>
              <a:buFont typeface="Symbol" panose="05050102010706020507" pitchFamily="18" charset="2"/>
              <a:buChar char=""/>
            </a:pPr>
            <a:r>
              <a:rPr lang="en-US" sz="2600" kern="100" dirty="0">
                <a:effectLst/>
                <a:latin typeface="Aptos" panose="020B0004020202020204" pitchFamily="34" charset="0"/>
                <a:ea typeface="Aptos" panose="020B0004020202020204" pitchFamily="34" charset="0"/>
                <a:cs typeface="Times New Roman" panose="02020603050405020304" pitchFamily="18" charset="0"/>
              </a:rPr>
              <a:t>Their young daughter Agatha and infant Cecilia are with them in the mission field. </a:t>
            </a:r>
          </a:p>
          <a:p>
            <a:pPr marL="342900" marR="0" lvl="0" indent="-342900">
              <a:lnSpc>
                <a:spcPct val="107000"/>
              </a:lnSpc>
              <a:spcAft>
                <a:spcPts val="800"/>
              </a:spcAft>
              <a:buFont typeface="Symbol" panose="05050102010706020507" pitchFamily="18" charset="2"/>
              <a:buChar char=""/>
            </a:pPr>
            <a:endParaRPr lang="en-US" sz="2600" dirty="0"/>
          </a:p>
        </p:txBody>
      </p:sp>
      <p:sp>
        <p:nvSpPr>
          <p:cNvPr id="4" name="Slide Number Placeholder 3">
            <a:extLst>
              <a:ext uri="{FF2B5EF4-FFF2-40B4-BE49-F238E27FC236}">
                <a16:creationId xmlns:a16="http://schemas.microsoft.com/office/drawing/2014/main" id="{C2065684-E42D-4347-BC61-06C7A86223D9}"/>
              </a:ext>
            </a:extLst>
          </p:cNvPr>
          <p:cNvSpPr>
            <a:spLocks noGrp="1"/>
          </p:cNvSpPr>
          <p:nvPr>
            <p:ph type="sldNum" sz="quarter" idx="12"/>
          </p:nvPr>
        </p:nvSpPr>
        <p:spPr/>
        <p:txBody>
          <a:bodyPr/>
          <a:lstStyle/>
          <a:p>
            <a:fld id="{BC9C5C56-9DC3-4E52-BC50-5A79FB6AB900}" type="slidenum">
              <a:rPr lang="en-US" smtClean="0">
                <a:solidFill>
                  <a:schemeClr val="tx1"/>
                </a:solidFill>
              </a:rPr>
              <a:t>22</a:t>
            </a:fld>
            <a:endParaRPr lang="en-US">
              <a:solidFill>
                <a:schemeClr val="tx1"/>
              </a:solidFill>
            </a:endParaRPr>
          </a:p>
        </p:txBody>
      </p:sp>
      <p:sp>
        <p:nvSpPr>
          <p:cNvPr id="10" name="TextBox 9">
            <a:extLst>
              <a:ext uri="{FF2B5EF4-FFF2-40B4-BE49-F238E27FC236}">
                <a16:creationId xmlns:a16="http://schemas.microsoft.com/office/drawing/2014/main" id="{B022E864-0726-1E86-62DB-F52707E575BC}"/>
              </a:ext>
            </a:extLst>
          </p:cNvPr>
          <p:cNvSpPr txBox="1"/>
          <p:nvPr/>
        </p:nvSpPr>
        <p:spPr>
          <a:xfrm>
            <a:off x="4074911" y="6321365"/>
            <a:ext cx="4042177" cy="400110"/>
          </a:xfrm>
          <a:prstGeom prst="rect">
            <a:avLst/>
          </a:prstGeom>
          <a:noFill/>
        </p:spPr>
        <p:txBody>
          <a:bodyPr wrap="square" rtlCol="0">
            <a:spAutoFit/>
          </a:bodyPr>
          <a:lstStyle/>
          <a:p>
            <a:r>
              <a:rPr lang="en-US" sz="2000" b="1" dirty="0"/>
              <a:t>Thank You for a Huge Success</a:t>
            </a:r>
          </a:p>
        </p:txBody>
      </p:sp>
      <p:pic>
        <p:nvPicPr>
          <p:cNvPr id="13" name="Picture 12">
            <a:extLst>
              <a:ext uri="{FF2B5EF4-FFF2-40B4-BE49-F238E27FC236}">
                <a16:creationId xmlns:a16="http://schemas.microsoft.com/office/drawing/2014/main" id="{A8A15740-1FC0-05DA-0767-76CA698FC5AF}"/>
              </a:ext>
            </a:extLst>
          </p:cNvPr>
          <p:cNvPicPr>
            <a:picLocks noChangeAspect="1"/>
          </p:cNvPicPr>
          <p:nvPr/>
        </p:nvPicPr>
        <p:blipFill>
          <a:blip r:embed="rId3"/>
          <a:stretch>
            <a:fillRect/>
          </a:stretch>
        </p:blipFill>
        <p:spPr>
          <a:xfrm>
            <a:off x="6152857" y="1928310"/>
            <a:ext cx="3878034" cy="2326697"/>
          </a:xfrm>
          <a:prstGeom prst="rect">
            <a:avLst/>
          </a:prstGeom>
        </p:spPr>
      </p:pic>
      <p:pic>
        <p:nvPicPr>
          <p:cNvPr id="15" name="Picture 14">
            <a:extLst>
              <a:ext uri="{FF2B5EF4-FFF2-40B4-BE49-F238E27FC236}">
                <a16:creationId xmlns:a16="http://schemas.microsoft.com/office/drawing/2014/main" id="{839AA8D1-646D-9875-71C8-62D2E751D5C6}"/>
              </a:ext>
            </a:extLst>
          </p:cNvPr>
          <p:cNvPicPr>
            <a:picLocks noChangeAspect="1"/>
          </p:cNvPicPr>
          <p:nvPr/>
        </p:nvPicPr>
        <p:blipFill>
          <a:blip r:embed="rId4"/>
          <a:stretch>
            <a:fillRect/>
          </a:stretch>
        </p:blipFill>
        <p:spPr>
          <a:xfrm>
            <a:off x="1492650" y="2098404"/>
            <a:ext cx="3312679" cy="1731074"/>
          </a:xfrm>
          <a:prstGeom prst="rect">
            <a:avLst/>
          </a:prstGeom>
        </p:spPr>
      </p:pic>
      <p:sp>
        <p:nvSpPr>
          <p:cNvPr id="7" name="TextBox 6">
            <a:extLst>
              <a:ext uri="{FF2B5EF4-FFF2-40B4-BE49-F238E27FC236}">
                <a16:creationId xmlns:a16="http://schemas.microsoft.com/office/drawing/2014/main" id="{833D2FE2-CE97-A638-2C67-BB57571943BD}"/>
              </a:ext>
            </a:extLst>
          </p:cNvPr>
          <p:cNvSpPr txBox="1"/>
          <p:nvPr/>
        </p:nvSpPr>
        <p:spPr>
          <a:xfrm>
            <a:off x="10422423" y="219450"/>
            <a:ext cx="1322542" cy="646331"/>
          </a:xfrm>
          <a:prstGeom prst="rect">
            <a:avLst/>
          </a:prstGeom>
          <a:noFill/>
        </p:spPr>
        <p:txBody>
          <a:bodyPr wrap="none" rtlCol="0">
            <a:spAutoFit/>
          </a:bodyPr>
          <a:lstStyle/>
          <a:p>
            <a:r>
              <a:rPr lang="en-US" dirty="0"/>
              <a:t>2024 </a:t>
            </a:r>
          </a:p>
          <a:p>
            <a:r>
              <a:rPr lang="en-US" dirty="0"/>
              <a:t>Evangelism</a:t>
            </a:r>
          </a:p>
        </p:txBody>
      </p:sp>
    </p:spTree>
    <p:extLst>
      <p:ext uri="{BB962C8B-B14F-4D97-AF65-F5344CB8AC3E}">
        <p14:creationId xmlns:p14="http://schemas.microsoft.com/office/powerpoint/2010/main" val="1176628362"/>
      </p:ext>
    </p:extLst>
  </p:cSld>
  <p:clrMapOvr>
    <a:masterClrMapping/>
  </p:clrMapOvr>
  <mc:AlternateContent xmlns:mc="http://schemas.openxmlformats.org/markup-compatibility/2006" xmlns:p14="http://schemas.microsoft.com/office/powerpoint/2010/main">
    <mc:Choice Requires="p14">
      <p:transition p14:dur="10" advClick="0" advTm="15000"/>
    </mc:Choice>
    <mc:Fallback xmlns="">
      <p:transition advClick="0" advTm="1500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24647ED-B8EB-9571-07B3-BBFF9C864764}"/>
              </a:ext>
            </a:extLst>
          </p:cNvPr>
          <p:cNvSpPr>
            <a:spLocks noGrp="1"/>
          </p:cNvSpPr>
          <p:nvPr>
            <p:ph idx="1"/>
          </p:nvPr>
        </p:nvSpPr>
        <p:spPr>
          <a:xfrm>
            <a:off x="410496" y="1825625"/>
            <a:ext cx="11641596" cy="4351338"/>
          </a:xfrm>
        </p:spPr>
        <p:txBody>
          <a:bodyPr/>
          <a:lstStyle/>
          <a:p>
            <a:pPr marL="0" indent="0">
              <a:buNone/>
            </a:pPr>
            <a:r>
              <a:rPr lang="en-US" b="1" dirty="0"/>
              <a:t>~1,000 participants attended, became more aware of our congregation and experienced Zion Hospitality. Thank You to all who supported the event. </a:t>
            </a:r>
          </a:p>
          <a:p>
            <a:pPr marL="0" indent="0">
              <a:buNone/>
            </a:pPr>
            <a:r>
              <a:rPr lang="en-US" b="1" dirty="0"/>
              <a:t> </a:t>
            </a:r>
          </a:p>
        </p:txBody>
      </p:sp>
      <p:sp>
        <p:nvSpPr>
          <p:cNvPr id="4" name="Title 1">
            <a:extLst>
              <a:ext uri="{FF2B5EF4-FFF2-40B4-BE49-F238E27FC236}">
                <a16:creationId xmlns:a16="http://schemas.microsoft.com/office/drawing/2014/main" id="{1EE0942C-3312-162D-2F01-1BE00FEBD3B5}"/>
              </a:ext>
            </a:extLst>
          </p:cNvPr>
          <p:cNvSpPr>
            <a:spLocks noGrp="1"/>
          </p:cNvSpPr>
          <p:nvPr>
            <p:ph type="title"/>
          </p:nvPr>
        </p:nvSpPr>
        <p:spPr>
          <a:xfrm>
            <a:off x="288539" y="381809"/>
            <a:ext cx="10515600" cy="1264429"/>
          </a:xfrm>
        </p:spPr>
        <p:txBody>
          <a:bodyPr>
            <a:noAutofit/>
          </a:bodyPr>
          <a:lstStyle/>
          <a:p>
            <a:pPr algn="ctr"/>
            <a:r>
              <a:rPr lang="en-US" sz="3200" b="1" dirty="0">
                <a:highlight>
                  <a:srgbClr val="FFFF00"/>
                </a:highlight>
              </a:rPr>
              <a:t>Hosted the 2024 Coalition For a Better Wallingford Community Picnic</a:t>
            </a:r>
          </a:p>
        </p:txBody>
      </p:sp>
      <p:pic>
        <p:nvPicPr>
          <p:cNvPr id="6" name="Picture 5">
            <a:extLst>
              <a:ext uri="{FF2B5EF4-FFF2-40B4-BE49-F238E27FC236}">
                <a16:creationId xmlns:a16="http://schemas.microsoft.com/office/drawing/2014/main" id="{2AA6ADCF-67EF-12F8-B3FD-5CD304F410AB}"/>
              </a:ext>
            </a:extLst>
          </p:cNvPr>
          <p:cNvPicPr>
            <a:picLocks noChangeAspect="1"/>
          </p:cNvPicPr>
          <p:nvPr/>
        </p:nvPicPr>
        <p:blipFill>
          <a:blip r:embed="rId2"/>
          <a:stretch>
            <a:fillRect/>
          </a:stretch>
        </p:blipFill>
        <p:spPr>
          <a:xfrm>
            <a:off x="1156051" y="3579524"/>
            <a:ext cx="3439333" cy="2896667"/>
          </a:xfrm>
          <a:prstGeom prst="rect">
            <a:avLst/>
          </a:prstGeom>
        </p:spPr>
      </p:pic>
      <p:pic>
        <p:nvPicPr>
          <p:cNvPr id="8" name="Picture 7">
            <a:extLst>
              <a:ext uri="{FF2B5EF4-FFF2-40B4-BE49-F238E27FC236}">
                <a16:creationId xmlns:a16="http://schemas.microsoft.com/office/drawing/2014/main" id="{3140FB25-5C28-A593-CD3C-76431B3D1834}"/>
              </a:ext>
            </a:extLst>
          </p:cNvPr>
          <p:cNvPicPr>
            <a:picLocks noChangeAspect="1"/>
          </p:cNvPicPr>
          <p:nvPr/>
        </p:nvPicPr>
        <p:blipFill>
          <a:blip r:embed="rId3"/>
          <a:stretch>
            <a:fillRect/>
          </a:stretch>
        </p:blipFill>
        <p:spPr>
          <a:xfrm>
            <a:off x="5992006" y="3468867"/>
            <a:ext cx="3990194" cy="3007324"/>
          </a:xfrm>
          <a:prstGeom prst="rect">
            <a:avLst/>
          </a:prstGeom>
        </p:spPr>
      </p:pic>
      <p:sp>
        <p:nvSpPr>
          <p:cNvPr id="9" name="Slide Number Placeholder 8">
            <a:extLst>
              <a:ext uri="{FF2B5EF4-FFF2-40B4-BE49-F238E27FC236}">
                <a16:creationId xmlns:a16="http://schemas.microsoft.com/office/drawing/2014/main" id="{FB5BD0B1-C47F-1B15-8FEF-1FABB8A61147}"/>
              </a:ext>
            </a:extLst>
          </p:cNvPr>
          <p:cNvSpPr>
            <a:spLocks noGrp="1"/>
          </p:cNvSpPr>
          <p:nvPr>
            <p:ph type="sldNum" sz="quarter" idx="12"/>
          </p:nvPr>
        </p:nvSpPr>
        <p:spPr/>
        <p:txBody>
          <a:bodyPr/>
          <a:lstStyle/>
          <a:p>
            <a:fld id="{082BD1CC-91F8-4BD3-8E5B-DF86EA4FDC39}" type="slidenum">
              <a:rPr lang="en-US" smtClean="0"/>
              <a:t>23</a:t>
            </a:fld>
            <a:endParaRPr lang="en-US"/>
          </a:p>
        </p:txBody>
      </p:sp>
      <p:sp>
        <p:nvSpPr>
          <p:cNvPr id="2" name="TextBox 1">
            <a:extLst>
              <a:ext uri="{FF2B5EF4-FFF2-40B4-BE49-F238E27FC236}">
                <a16:creationId xmlns:a16="http://schemas.microsoft.com/office/drawing/2014/main" id="{22A3EE76-6AD3-D7AF-EC7C-2297D404906E}"/>
              </a:ext>
            </a:extLst>
          </p:cNvPr>
          <p:cNvSpPr txBox="1"/>
          <p:nvPr/>
        </p:nvSpPr>
        <p:spPr>
          <a:xfrm>
            <a:off x="10580919" y="185738"/>
            <a:ext cx="1322542" cy="646331"/>
          </a:xfrm>
          <a:prstGeom prst="rect">
            <a:avLst/>
          </a:prstGeom>
          <a:noFill/>
        </p:spPr>
        <p:txBody>
          <a:bodyPr wrap="none" rtlCol="0">
            <a:spAutoFit/>
          </a:bodyPr>
          <a:lstStyle/>
          <a:p>
            <a:r>
              <a:rPr lang="en-US" dirty="0"/>
              <a:t>2024 </a:t>
            </a:r>
          </a:p>
          <a:p>
            <a:r>
              <a:rPr lang="en-US" dirty="0"/>
              <a:t>Evangelism</a:t>
            </a:r>
          </a:p>
        </p:txBody>
      </p:sp>
    </p:spTree>
    <p:extLst>
      <p:ext uri="{BB962C8B-B14F-4D97-AF65-F5344CB8AC3E}">
        <p14:creationId xmlns:p14="http://schemas.microsoft.com/office/powerpoint/2010/main" val="443061700"/>
      </p:ext>
    </p:extLst>
  </p:cSld>
  <p:clrMapOvr>
    <a:masterClrMapping/>
  </p:clrMapOvr>
  <mc:AlternateContent xmlns:mc="http://schemas.openxmlformats.org/markup-compatibility/2006" xmlns:p14="http://schemas.microsoft.com/office/powerpoint/2010/main">
    <mc:Choice Requires="p14">
      <p:transition p14:dur="10" advClick="0" advTm="15000"/>
    </mc:Choice>
    <mc:Fallback xmlns="">
      <p:transition advClick="0" advTm="1500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38D6807-B72B-E041-CA0D-7297C6BDBE70}"/>
              </a:ext>
            </a:extLst>
          </p:cNvPr>
          <p:cNvSpPr>
            <a:spLocks noGrp="1"/>
          </p:cNvSpPr>
          <p:nvPr>
            <p:ph idx="1"/>
          </p:nvPr>
        </p:nvSpPr>
        <p:spPr>
          <a:xfrm>
            <a:off x="263013" y="1686895"/>
            <a:ext cx="11665974" cy="4306888"/>
          </a:xfrm>
        </p:spPr>
        <p:txBody>
          <a:bodyPr/>
          <a:lstStyle/>
          <a:p>
            <a:pPr marL="0" indent="0">
              <a:buNone/>
            </a:pPr>
            <a:r>
              <a:rPr lang="en-US" dirty="0"/>
              <a:t>In concert with Little Zion Preschool, 12 Zion members shared information about our church and school at 3 public events. </a:t>
            </a:r>
            <a:r>
              <a:rPr lang="en-US" dirty="0">
                <a:highlight>
                  <a:srgbClr val="FFFF00"/>
                </a:highlight>
              </a:rPr>
              <a:t>350 new church brochures were distributed. </a:t>
            </a:r>
            <a:r>
              <a:rPr lang="en-US" b="1" dirty="0"/>
              <a:t>Thank You for serving as God’s Ambassadors. </a:t>
            </a:r>
          </a:p>
          <a:p>
            <a:pPr marL="0" indent="0">
              <a:buNone/>
            </a:pPr>
            <a:endParaRPr lang="en-US" dirty="0"/>
          </a:p>
          <a:p>
            <a:pPr marL="0" indent="0">
              <a:buNone/>
            </a:pPr>
            <a:endParaRPr lang="en-US" dirty="0"/>
          </a:p>
          <a:p>
            <a:pPr marL="0" indent="0">
              <a:buNone/>
            </a:pPr>
            <a:endParaRPr lang="en-US" dirty="0"/>
          </a:p>
          <a:p>
            <a:pPr marL="0" indent="0">
              <a:buNone/>
            </a:pPr>
            <a:r>
              <a:rPr lang="en-US" dirty="0"/>
              <a:t>  </a:t>
            </a:r>
          </a:p>
        </p:txBody>
      </p:sp>
      <p:sp>
        <p:nvSpPr>
          <p:cNvPr id="4" name="Title 1">
            <a:extLst>
              <a:ext uri="{FF2B5EF4-FFF2-40B4-BE49-F238E27FC236}">
                <a16:creationId xmlns:a16="http://schemas.microsoft.com/office/drawing/2014/main" id="{44C170E7-9CDE-CF88-A402-55F68E5B33CE}"/>
              </a:ext>
            </a:extLst>
          </p:cNvPr>
          <p:cNvSpPr>
            <a:spLocks noGrp="1"/>
          </p:cNvSpPr>
          <p:nvPr>
            <p:ph type="title"/>
          </p:nvPr>
        </p:nvSpPr>
        <p:spPr>
          <a:xfrm>
            <a:off x="338328" y="383693"/>
            <a:ext cx="10515600" cy="1325563"/>
          </a:xfrm>
        </p:spPr>
        <p:txBody>
          <a:bodyPr>
            <a:normAutofit/>
          </a:bodyPr>
          <a:lstStyle/>
          <a:p>
            <a:pPr algn="ctr"/>
            <a:r>
              <a:rPr lang="en-US" sz="3200" b="1" dirty="0">
                <a:highlight>
                  <a:srgbClr val="FFFF00"/>
                </a:highlight>
              </a:rPr>
              <a:t>Meet &amp; Greet Hospitality Evangelism at Public Events</a:t>
            </a:r>
          </a:p>
        </p:txBody>
      </p:sp>
      <p:pic>
        <p:nvPicPr>
          <p:cNvPr id="6" name="Picture 5">
            <a:extLst>
              <a:ext uri="{FF2B5EF4-FFF2-40B4-BE49-F238E27FC236}">
                <a16:creationId xmlns:a16="http://schemas.microsoft.com/office/drawing/2014/main" id="{059B81CA-2744-E06D-26AB-B04179901C32}"/>
              </a:ext>
            </a:extLst>
          </p:cNvPr>
          <p:cNvPicPr>
            <a:picLocks noChangeAspect="1"/>
          </p:cNvPicPr>
          <p:nvPr/>
        </p:nvPicPr>
        <p:blipFill>
          <a:blip r:embed="rId2"/>
          <a:stretch>
            <a:fillRect/>
          </a:stretch>
        </p:blipFill>
        <p:spPr>
          <a:xfrm>
            <a:off x="4846103" y="3214089"/>
            <a:ext cx="2868943" cy="1504215"/>
          </a:xfrm>
          <a:prstGeom prst="rect">
            <a:avLst/>
          </a:prstGeom>
        </p:spPr>
      </p:pic>
      <p:pic>
        <p:nvPicPr>
          <p:cNvPr id="7" name="Picture 6">
            <a:extLst>
              <a:ext uri="{FF2B5EF4-FFF2-40B4-BE49-F238E27FC236}">
                <a16:creationId xmlns:a16="http://schemas.microsoft.com/office/drawing/2014/main" id="{EC0F4616-9265-DF76-DF31-2F256B55F803}"/>
              </a:ext>
            </a:extLst>
          </p:cNvPr>
          <p:cNvPicPr>
            <a:picLocks noChangeAspect="1"/>
          </p:cNvPicPr>
          <p:nvPr/>
        </p:nvPicPr>
        <p:blipFill>
          <a:blip r:embed="rId3"/>
          <a:stretch>
            <a:fillRect/>
          </a:stretch>
        </p:blipFill>
        <p:spPr>
          <a:xfrm>
            <a:off x="611942" y="3169639"/>
            <a:ext cx="3724084" cy="1341401"/>
          </a:xfrm>
          <a:prstGeom prst="rect">
            <a:avLst/>
          </a:prstGeom>
        </p:spPr>
      </p:pic>
      <p:pic>
        <p:nvPicPr>
          <p:cNvPr id="8" name="Picture 7" descr="Diagram&#10;&#10;Description automatically generated">
            <a:extLst>
              <a:ext uri="{FF2B5EF4-FFF2-40B4-BE49-F238E27FC236}">
                <a16:creationId xmlns:a16="http://schemas.microsoft.com/office/drawing/2014/main" id="{97916304-3AC3-2D6A-7744-E30DC171B60C}"/>
              </a:ext>
            </a:extLst>
          </p:cNvPr>
          <p:cNvPicPr>
            <a:picLocks noChangeAspect="1"/>
          </p:cNvPicPr>
          <p:nvPr/>
        </p:nvPicPr>
        <p:blipFill>
          <a:blip r:embed="rId4"/>
          <a:stretch>
            <a:fillRect/>
          </a:stretch>
        </p:blipFill>
        <p:spPr>
          <a:xfrm>
            <a:off x="8225124" y="3168835"/>
            <a:ext cx="2990850" cy="1504215"/>
          </a:xfrm>
          <a:prstGeom prst="rect">
            <a:avLst/>
          </a:prstGeom>
        </p:spPr>
      </p:pic>
      <p:sp>
        <p:nvSpPr>
          <p:cNvPr id="9" name="Slide Number Placeholder 8">
            <a:extLst>
              <a:ext uri="{FF2B5EF4-FFF2-40B4-BE49-F238E27FC236}">
                <a16:creationId xmlns:a16="http://schemas.microsoft.com/office/drawing/2014/main" id="{9607DD20-3F44-EE6E-69D6-DECB4982B12F}"/>
              </a:ext>
            </a:extLst>
          </p:cNvPr>
          <p:cNvSpPr>
            <a:spLocks noGrp="1"/>
          </p:cNvSpPr>
          <p:nvPr>
            <p:ph type="sldNum" sz="quarter" idx="12"/>
          </p:nvPr>
        </p:nvSpPr>
        <p:spPr/>
        <p:txBody>
          <a:bodyPr/>
          <a:lstStyle/>
          <a:p>
            <a:fld id="{082BD1CC-91F8-4BD3-8E5B-DF86EA4FDC39}" type="slidenum">
              <a:rPr lang="en-US" smtClean="0"/>
              <a:t>24</a:t>
            </a:fld>
            <a:endParaRPr lang="en-US"/>
          </a:p>
        </p:txBody>
      </p:sp>
      <p:pic>
        <p:nvPicPr>
          <p:cNvPr id="5" name="Picture 4">
            <a:extLst>
              <a:ext uri="{FF2B5EF4-FFF2-40B4-BE49-F238E27FC236}">
                <a16:creationId xmlns:a16="http://schemas.microsoft.com/office/drawing/2014/main" id="{AEEBD582-A6AA-4BE0-F836-ED82D54407F5}"/>
              </a:ext>
            </a:extLst>
          </p:cNvPr>
          <p:cNvPicPr>
            <a:picLocks noChangeAspect="1"/>
          </p:cNvPicPr>
          <p:nvPr/>
        </p:nvPicPr>
        <p:blipFill>
          <a:blip r:embed="rId5"/>
          <a:stretch>
            <a:fillRect/>
          </a:stretch>
        </p:blipFill>
        <p:spPr>
          <a:xfrm>
            <a:off x="644452" y="4673050"/>
            <a:ext cx="3352610" cy="1756621"/>
          </a:xfrm>
          <a:prstGeom prst="rect">
            <a:avLst/>
          </a:prstGeom>
        </p:spPr>
      </p:pic>
      <p:pic>
        <p:nvPicPr>
          <p:cNvPr id="11" name="Picture 10">
            <a:extLst>
              <a:ext uri="{FF2B5EF4-FFF2-40B4-BE49-F238E27FC236}">
                <a16:creationId xmlns:a16="http://schemas.microsoft.com/office/drawing/2014/main" id="{F1B4FA12-F652-AB02-A0CF-5F5372E3F484}"/>
              </a:ext>
            </a:extLst>
          </p:cNvPr>
          <p:cNvPicPr>
            <a:picLocks noChangeAspect="1"/>
          </p:cNvPicPr>
          <p:nvPr/>
        </p:nvPicPr>
        <p:blipFill>
          <a:blip r:embed="rId6"/>
          <a:stretch>
            <a:fillRect/>
          </a:stretch>
        </p:blipFill>
        <p:spPr>
          <a:xfrm>
            <a:off x="8400288" y="4789233"/>
            <a:ext cx="2848737" cy="1640438"/>
          </a:xfrm>
          <a:prstGeom prst="rect">
            <a:avLst/>
          </a:prstGeom>
        </p:spPr>
      </p:pic>
      <p:pic>
        <p:nvPicPr>
          <p:cNvPr id="13" name="Picture 12" descr="A group of people standing under a sign&#10;&#10;Description automatically generated">
            <a:extLst>
              <a:ext uri="{FF2B5EF4-FFF2-40B4-BE49-F238E27FC236}">
                <a16:creationId xmlns:a16="http://schemas.microsoft.com/office/drawing/2014/main" id="{F3E7B07F-7A1B-2849-E313-04EC56FF35B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0800000">
            <a:off x="4846103" y="4731141"/>
            <a:ext cx="3048000" cy="1640438"/>
          </a:xfrm>
          <a:prstGeom prst="rect">
            <a:avLst/>
          </a:prstGeom>
        </p:spPr>
      </p:pic>
      <p:sp>
        <p:nvSpPr>
          <p:cNvPr id="2" name="TextBox 1">
            <a:extLst>
              <a:ext uri="{FF2B5EF4-FFF2-40B4-BE49-F238E27FC236}">
                <a16:creationId xmlns:a16="http://schemas.microsoft.com/office/drawing/2014/main" id="{BE0478F3-EAE3-B2A8-73C2-6B23AE4C0917}"/>
              </a:ext>
            </a:extLst>
          </p:cNvPr>
          <p:cNvSpPr txBox="1"/>
          <p:nvPr/>
        </p:nvSpPr>
        <p:spPr>
          <a:xfrm>
            <a:off x="10422423" y="219450"/>
            <a:ext cx="1322542" cy="646331"/>
          </a:xfrm>
          <a:prstGeom prst="rect">
            <a:avLst/>
          </a:prstGeom>
          <a:noFill/>
        </p:spPr>
        <p:txBody>
          <a:bodyPr wrap="none" rtlCol="0">
            <a:spAutoFit/>
          </a:bodyPr>
          <a:lstStyle/>
          <a:p>
            <a:r>
              <a:rPr lang="en-US" dirty="0"/>
              <a:t>2024 </a:t>
            </a:r>
          </a:p>
          <a:p>
            <a:r>
              <a:rPr lang="en-US" dirty="0"/>
              <a:t>Evangelism</a:t>
            </a:r>
          </a:p>
        </p:txBody>
      </p:sp>
    </p:spTree>
    <p:extLst>
      <p:ext uri="{BB962C8B-B14F-4D97-AF65-F5344CB8AC3E}">
        <p14:creationId xmlns:p14="http://schemas.microsoft.com/office/powerpoint/2010/main" val="3788720772"/>
      </p:ext>
    </p:extLst>
  </p:cSld>
  <p:clrMapOvr>
    <a:masterClrMapping/>
  </p:clrMapOvr>
  <mc:AlternateContent xmlns:mc="http://schemas.openxmlformats.org/markup-compatibility/2006" xmlns:p14="http://schemas.microsoft.com/office/powerpoint/2010/main">
    <mc:Choice Requires="p14">
      <p:transition p14:dur="10" advClick="0" advTm="15000"/>
    </mc:Choice>
    <mc:Fallback xmlns="">
      <p:transition advClick="0" advTm="1500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E2D50A-5C04-5965-762A-72B586E32F9F}"/>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B73880D9-363C-D473-A8FF-A09727B19DB3}"/>
              </a:ext>
            </a:extLst>
          </p:cNvPr>
          <p:cNvSpPr txBox="1"/>
          <p:nvPr/>
        </p:nvSpPr>
        <p:spPr>
          <a:xfrm>
            <a:off x="170688" y="1756272"/>
            <a:ext cx="12021312" cy="2246769"/>
          </a:xfrm>
          <a:prstGeom prst="rect">
            <a:avLst/>
          </a:prstGeom>
          <a:noFill/>
        </p:spPr>
        <p:txBody>
          <a:bodyPr wrap="square">
            <a:spAutoFit/>
          </a:bodyPr>
          <a:lstStyle/>
          <a:p>
            <a:r>
              <a:rPr lang="en-US" sz="2800" b="1" dirty="0"/>
              <a:t>Thank You Pastor </a:t>
            </a:r>
            <a:r>
              <a:rPr lang="en-US" sz="2800" dirty="0"/>
              <a:t>for the opening prayers at the Wallingford Grange and CFABW Night of Remembrance events. Starting these events with prayer helps bring the community together and reminds us of the peace and blessings of the Gospel. </a:t>
            </a:r>
          </a:p>
          <a:p>
            <a:pPr marL="342900" indent="-342900">
              <a:buFont typeface="Arial" panose="020B0604020202020204" pitchFamily="34" charset="0"/>
              <a:buChar char="•"/>
            </a:pPr>
            <a:endParaRPr lang="en-US" sz="2800" b="1" dirty="0"/>
          </a:p>
        </p:txBody>
      </p:sp>
      <p:sp>
        <p:nvSpPr>
          <p:cNvPr id="11" name="TextBox 10">
            <a:extLst>
              <a:ext uri="{FF2B5EF4-FFF2-40B4-BE49-F238E27FC236}">
                <a16:creationId xmlns:a16="http://schemas.microsoft.com/office/drawing/2014/main" id="{1BA58B4A-A517-739F-A540-35EB71A20C21}"/>
              </a:ext>
            </a:extLst>
          </p:cNvPr>
          <p:cNvSpPr txBox="1"/>
          <p:nvPr/>
        </p:nvSpPr>
        <p:spPr>
          <a:xfrm>
            <a:off x="651804" y="337625"/>
            <a:ext cx="9828626" cy="1200329"/>
          </a:xfrm>
          <a:prstGeom prst="rect">
            <a:avLst/>
          </a:prstGeom>
          <a:noFill/>
        </p:spPr>
        <p:txBody>
          <a:bodyPr wrap="square" rtlCol="0">
            <a:spAutoFit/>
          </a:bodyPr>
          <a:lstStyle/>
          <a:p>
            <a:pPr algn="ctr"/>
            <a:r>
              <a:rPr lang="en-US" sz="3600" b="1" dirty="0">
                <a:highlight>
                  <a:srgbClr val="FFFF00"/>
                </a:highlight>
              </a:rPr>
              <a:t>Community Outreach</a:t>
            </a:r>
          </a:p>
          <a:p>
            <a:pPr algn="ctr"/>
            <a:r>
              <a:rPr lang="en-US" sz="3600" b="1" dirty="0">
                <a:highlight>
                  <a:srgbClr val="FFFF00"/>
                </a:highlight>
              </a:rPr>
              <a:t>Prayers at Grange and Night of Remembrance</a:t>
            </a:r>
          </a:p>
        </p:txBody>
      </p:sp>
      <p:sp>
        <p:nvSpPr>
          <p:cNvPr id="2" name="Slide Number Placeholder 1">
            <a:extLst>
              <a:ext uri="{FF2B5EF4-FFF2-40B4-BE49-F238E27FC236}">
                <a16:creationId xmlns:a16="http://schemas.microsoft.com/office/drawing/2014/main" id="{F0546C25-FF1C-F9B9-F759-25D391AEA654}"/>
              </a:ext>
            </a:extLst>
          </p:cNvPr>
          <p:cNvSpPr>
            <a:spLocks noGrp="1"/>
          </p:cNvSpPr>
          <p:nvPr>
            <p:ph type="sldNum" sz="quarter" idx="12"/>
          </p:nvPr>
        </p:nvSpPr>
        <p:spPr/>
        <p:txBody>
          <a:bodyPr/>
          <a:lstStyle/>
          <a:p>
            <a:fld id="{082BD1CC-91F8-4BD3-8E5B-DF86EA4FDC39}" type="slidenum">
              <a:rPr lang="en-US" smtClean="0"/>
              <a:t>25</a:t>
            </a:fld>
            <a:endParaRPr lang="en-US"/>
          </a:p>
        </p:txBody>
      </p:sp>
      <p:sp>
        <p:nvSpPr>
          <p:cNvPr id="4" name="TextBox 3">
            <a:extLst>
              <a:ext uri="{FF2B5EF4-FFF2-40B4-BE49-F238E27FC236}">
                <a16:creationId xmlns:a16="http://schemas.microsoft.com/office/drawing/2014/main" id="{57E2FD58-D7E5-5E41-4AAF-0CAFADB9DF71}"/>
              </a:ext>
            </a:extLst>
          </p:cNvPr>
          <p:cNvSpPr txBox="1"/>
          <p:nvPr/>
        </p:nvSpPr>
        <p:spPr>
          <a:xfrm>
            <a:off x="10422423" y="219450"/>
            <a:ext cx="1322542" cy="646331"/>
          </a:xfrm>
          <a:prstGeom prst="rect">
            <a:avLst/>
          </a:prstGeom>
          <a:noFill/>
        </p:spPr>
        <p:txBody>
          <a:bodyPr wrap="none" rtlCol="0">
            <a:spAutoFit/>
          </a:bodyPr>
          <a:lstStyle/>
          <a:p>
            <a:r>
              <a:rPr lang="en-US" dirty="0"/>
              <a:t>2024 </a:t>
            </a:r>
          </a:p>
          <a:p>
            <a:r>
              <a:rPr lang="en-US" dirty="0"/>
              <a:t>Evangelism</a:t>
            </a:r>
          </a:p>
        </p:txBody>
      </p:sp>
      <p:pic>
        <p:nvPicPr>
          <p:cNvPr id="6" name="Picture 5">
            <a:extLst>
              <a:ext uri="{FF2B5EF4-FFF2-40B4-BE49-F238E27FC236}">
                <a16:creationId xmlns:a16="http://schemas.microsoft.com/office/drawing/2014/main" id="{C9551112-BDCE-D449-36E3-7935C3C60EE5}"/>
              </a:ext>
            </a:extLst>
          </p:cNvPr>
          <p:cNvPicPr>
            <a:picLocks noChangeAspect="1"/>
          </p:cNvPicPr>
          <p:nvPr/>
        </p:nvPicPr>
        <p:blipFill>
          <a:blip r:embed="rId3"/>
          <a:stretch>
            <a:fillRect/>
          </a:stretch>
        </p:blipFill>
        <p:spPr>
          <a:xfrm>
            <a:off x="651804" y="3964103"/>
            <a:ext cx="4648200" cy="2421951"/>
          </a:xfrm>
          <a:prstGeom prst="rect">
            <a:avLst/>
          </a:prstGeom>
        </p:spPr>
      </p:pic>
      <p:pic>
        <p:nvPicPr>
          <p:cNvPr id="10" name="Picture 9">
            <a:extLst>
              <a:ext uri="{FF2B5EF4-FFF2-40B4-BE49-F238E27FC236}">
                <a16:creationId xmlns:a16="http://schemas.microsoft.com/office/drawing/2014/main" id="{363BEC0D-DC46-1BED-8FDC-966A44FAD57A}"/>
              </a:ext>
            </a:extLst>
          </p:cNvPr>
          <p:cNvPicPr>
            <a:picLocks noChangeAspect="1"/>
          </p:cNvPicPr>
          <p:nvPr/>
        </p:nvPicPr>
        <p:blipFill>
          <a:blip r:embed="rId4"/>
          <a:stretch>
            <a:fillRect/>
          </a:stretch>
        </p:blipFill>
        <p:spPr>
          <a:xfrm>
            <a:off x="6435494" y="3964103"/>
            <a:ext cx="4648200" cy="2324100"/>
          </a:xfrm>
          <a:prstGeom prst="rect">
            <a:avLst/>
          </a:prstGeom>
        </p:spPr>
      </p:pic>
    </p:spTree>
    <p:extLst>
      <p:ext uri="{BB962C8B-B14F-4D97-AF65-F5344CB8AC3E}">
        <p14:creationId xmlns:p14="http://schemas.microsoft.com/office/powerpoint/2010/main" val="3606793323"/>
      </p:ext>
    </p:extLst>
  </p:cSld>
  <p:clrMapOvr>
    <a:masterClrMapping/>
  </p:clrMapOvr>
  <mc:AlternateContent xmlns:mc="http://schemas.openxmlformats.org/markup-compatibility/2006" xmlns:p14="http://schemas.microsoft.com/office/powerpoint/2010/main">
    <mc:Choice Requires="p14">
      <p:transition p14:dur="10" advClick="0" advTm="15000"/>
    </mc:Choice>
    <mc:Fallback xmlns="">
      <p:transition advClick="0" advTm="1500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AFF2BD-0710-6DB2-7E7C-463E86407803}"/>
              </a:ext>
            </a:extLst>
          </p:cNvPr>
          <p:cNvSpPr>
            <a:spLocks noGrp="1"/>
          </p:cNvSpPr>
          <p:nvPr>
            <p:ph type="title"/>
          </p:nvPr>
        </p:nvSpPr>
        <p:spPr>
          <a:xfrm>
            <a:off x="645005" y="678772"/>
            <a:ext cx="9171432" cy="1109473"/>
          </a:xfrm>
        </p:spPr>
        <p:txBody>
          <a:bodyPr>
            <a:normAutofit/>
          </a:bodyPr>
          <a:lstStyle/>
          <a:p>
            <a:pPr algn="ctr"/>
            <a:r>
              <a:rPr lang="en-US" b="1" dirty="0">
                <a:highlight>
                  <a:srgbClr val="FFFF00"/>
                </a:highlight>
                <a:latin typeface="+mn-lt"/>
                <a:ea typeface="+mn-ea"/>
                <a:cs typeface="+mn-cs"/>
              </a:rPr>
              <a:t>Coffee &amp; Hospitality Fellowship</a:t>
            </a:r>
          </a:p>
        </p:txBody>
      </p:sp>
      <p:sp>
        <p:nvSpPr>
          <p:cNvPr id="3" name="Content Placeholder 2">
            <a:extLst>
              <a:ext uri="{FF2B5EF4-FFF2-40B4-BE49-F238E27FC236}">
                <a16:creationId xmlns:a16="http://schemas.microsoft.com/office/drawing/2014/main" id="{B40D516A-4384-53C7-7470-737167E5913A}"/>
              </a:ext>
            </a:extLst>
          </p:cNvPr>
          <p:cNvSpPr>
            <a:spLocks noGrp="1"/>
          </p:cNvSpPr>
          <p:nvPr>
            <p:ph idx="1"/>
          </p:nvPr>
        </p:nvSpPr>
        <p:spPr>
          <a:xfrm>
            <a:off x="838199" y="1942888"/>
            <a:ext cx="10708795" cy="4273811"/>
          </a:xfrm>
        </p:spPr>
        <p:txBody>
          <a:bodyPr>
            <a:normAutofit/>
          </a:bodyPr>
          <a:lstStyle/>
          <a:p>
            <a:pPr marL="0" indent="0">
              <a:buNone/>
            </a:pPr>
            <a:r>
              <a:rPr lang="en-US" sz="3600" b="1" dirty="0"/>
              <a:t>Thank You </a:t>
            </a:r>
            <a:r>
              <a:rPr lang="en-US" sz="3600" dirty="0"/>
              <a:t>to all who supported Coffee and Hospitality  activities throughout 2024.</a:t>
            </a:r>
          </a:p>
          <a:p>
            <a:endParaRPr lang="en-US" sz="3600" dirty="0"/>
          </a:p>
          <a:p>
            <a:pPr marL="0" indent="0">
              <a:buNone/>
            </a:pPr>
            <a:endParaRPr lang="en-US" sz="3600" dirty="0"/>
          </a:p>
          <a:p>
            <a:pPr marL="0" indent="0">
              <a:buNone/>
            </a:pPr>
            <a:endParaRPr lang="en-US" sz="2400" dirty="0"/>
          </a:p>
          <a:p>
            <a:pPr marL="0" indent="0">
              <a:buNone/>
            </a:pPr>
            <a:endParaRPr lang="en-US" sz="2400" dirty="0"/>
          </a:p>
          <a:p>
            <a:pPr marL="0" indent="0">
              <a:buNone/>
            </a:pPr>
            <a:endParaRPr lang="en-US" sz="2400" dirty="0"/>
          </a:p>
          <a:p>
            <a:pPr marL="0" indent="0" algn="ctr">
              <a:buNone/>
            </a:pPr>
            <a:endParaRPr lang="en-US" sz="2400" dirty="0"/>
          </a:p>
        </p:txBody>
      </p:sp>
      <p:sp>
        <p:nvSpPr>
          <p:cNvPr id="5" name="Slide Number Placeholder 4">
            <a:extLst>
              <a:ext uri="{FF2B5EF4-FFF2-40B4-BE49-F238E27FC236}">
                <a16:creationId xmlns:a16="http://schemas.microsoft.com/office/drawing/2014/main" id="{C2EC0FF3-346A-E864-639C-4832986337E0}"/>
              </a:ext>
            </a:extLst>
          </p:cNvPr>
          <p:cNvSpPr>
            <a:spLocks noGrp="1"/>
          </p:cNvSpPr>
          <p:nvPr>
            <p:ph type="sldNum" sz="quarter" idx="12"/>
          </p:nvPr>
        </p:nvSpPr>
        <p:spPr>
          <a:xfrm>
            <a:off x="8610600" y="6216699"/>
            <a:ext cx="2743200" cy="365125"/>
          </a:xfrm>
        </p:spPr>
        <p:txBody>
          <a:bodyPr/>
          <a:lstStyle/>
          <a:p>
            <a:fld id="{BC9C5C56-9DC3-4E52-BC50-5A79FB6AB900}" type="slidenum">
              <a:rPr lang="en-US" smtClean="0"/>
              <a:t>26</a:t>
            </a:fld>
            <a:endParaRPr lang="en-US" dirty="0"/>
          </a:p>
        </p:txBody>
      </p:sp>
      <p:pic>
        <p:nvPicPr>
          <p:cNvPr id="8" name="Picture 7">
            <a:extLst>
              <a:ext uri="{FF2B5EF4-FFF2-40B4-BE49-F238E27FC236}">
                <a16:creationId xmlns:a16="http://schemas.microsoft.com/office/drawing/2014/main" id="{42769B51-8DFD-7C1E-DF92-C1104ACCF284}"/>
              </a:ext>
            </a:extLst>
          </p:cNvPr>
          <p:cNvPicPr>
            <a:picLocks noChangeAspect="1"/>
          </p:cNvPicPr>
          <p:nvPr/>
        </p:nvPicPr>
        <p:blipFill>
          <a:blip r:embed="rId2"/>
          <a:stretch>
            <a:fillRect/>
          </a:stretch>
        </p:blipFill>
        <p:spPr>
          <a:xfrm>
            <a:off x="6991350" y="3197354"/>
            <a:ext cx="2990850" cy="2005599"/>
          </a:xfrm>
          <a:prstGeom prst="rect">
            <a:avLst/>
          </a:prstGeom>
        </p:spPr>
      </p:pic>
      <p:sp>
        <p:nvSpPr>
          <p:cNvPr id="4" name="TextBox 3">
            <a:extLst>
              <a:ext uri="{FF2B5EF4-FFF2-40B4-BE49-F238E27FC236}">
                <a16:creationId xmlns:a16="http://schemas.microsoft.com/office/drawing/2014/main" id="{601AD42E-9A11-27F4-8255-37DBEAF89EBC}"/>
              </a:ext>
            </a:extLst>
          </p:cNvPr>
          <p:cNvSpPr txBox="1"/>
          <p:nvPr/>
        </p:nvSpPr>
        <p:spPr>
          <a:xfrm>
            <a:off x="10290048" y="463140"/>
            <a:ext cx="1256947" cy="646331"/>
          </a:xfrm>
          <a:prstGeom prst="rect">
            <a:avLst/>
          </a:prstGeom>
          <a:noFill/>
        </p:spPr>
        <p:txBody>
          <a:bodyPr wrap="none" rtlCol="0">
            <a:spAutoFit/>
          </a:bodyPr>
          <a:lstStyle/>
          <a:p>
            <a:r>
              <a:rPr lang="en-US" dirty="0"/>
              <a:t>2024</a:t>
            </a:r>
          </a:p>
          <a:p>
            <a:r>
              <a:rPr lang="en-US" dirty="0"/>
              <a:t>Fellowship</a:t>
            </a:r>
          </a:p>
        </p:txBody>
      </p:sp>
      <p:pic>
        <p:nvPicPr>
          <p:cNvPr id="9" name="Picture 8">
            <a:extLst>
              <a:ext uri="{FF2B5EF4-FFF2-40B4-BE49-F238E27FC236}">
                <a16:creationId xmlns:a16="http://schemas.microsoft.com/office/drawing/2014/main" id="{343ECA99-2034-7644-EFE6-BEB714281E2C}"/>
              </a:ext>
            </a:extLst>
          </p:cNvPr>
          <p:cNvPicPr>
            <a:picLocks noChangeAspect="1"/>
          </p:cNvPicPr>
          <p:nvPr/>
        </p:nvPicPr>
        <p:blipFill>
          <a:blip r:embed="rId3"/>
          <a:stretch>
            <a:fillRect/>
          </a:stretch>
        </p:blipFill>
        <p:spPr>
          <a:xfrm>
            <a:off x="1570482" y="3160104"/>
            <a:ext cx="4133850" cy="1828800"/>
          </a:xfrm>
          <a:prstGeom prst="rect">
            <a:avLst/>
          </a:prstGeom>
        </p:spPr>
      </p:pic>
    </p:spTree>
    <p:extLst>
      <p:ext uri="{BB962C8B-B14F-4D97-AF65-F5344CB8AC3E}">
        <p14:creationId xmlns:p14="http://schemas.microsoft.com/office/powerpoint/2010/main" val="1009960759"/>
      </p:ext>
    </p:extLst>
  </p:cSld>
  <p:clrMapOvr>
    <a:masterClrMapping/>
  </p:clrMapOvr>
  <mc:AlternateContent xmlns:mc="http://schemas.openxmlformats.org/markup-compatibility/2006" xmlns:p14="http://schemas.microsoft.com/office/powerpoint/2010/main">
    <mc:Choice Requires="p14">
      <p:transition p14:dur="10" advClick="0" advTm="15000"/>
    </mc:Choice>
    <mc:Fallback xmlns="">
      <p:transition advClick="0" advTm="1500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9541F7-7323-BF87-A07B-6492CF1C279E}"/>
              </a:ext>
            </a:extLst>
          </p:cNvPr>
          <p:cNvSpPr>
            <a:spLocks noGrp="1"/>
          </p:cNvSpPr>
          <p:nvPr>
            <p:ph type="title"/>
          </p:nvPr>
        </p:nvSpPr>
        <p:spPr>
          <a:xfrm>
            <a:off x="838200" y="365125"/>
            <a:ext cx="10515600" cy="1569660"/>
          </a:xfrm>
        </p:spPr>
        <p:txBody>
          <a:bodyPr>
            <a:normAutofit fontScale="90000"/>
          </a:bodyPr>
          <a:lstStyle/>
          <a:p>
            <a:pPr algn="ctr"/>
            <a:br>
              <a:rPr lang="en-US" sz="3600" dirty="0"/>
            </a:br>
            <a:r>
              <a:rPr lang="en-US" sz="4900" b="1" dirty="0">
                <a:highlight>
                  <a:srgbClr val="FFFF00"/>
                </a:highlight>
              </a:rPr>
              <a:t>2024</a:t>
            </a:r>
            <a:r>
              <a:rPr lang="en-US" sz="4900" dirty="0">
                <a:highlight>
                  <a:srgbClr val="FFFF00"/>
                </a:highlight>
              </a:rPr>
              <a:t> </a:t>
            </a:r>
            <a:r>
              <a:rPr lang="en-US" sz="4900" b="1" dirty="0">
                <a:highlight>
                  <a:srgbClr val="FFFF00"/>
                </a:highlight>
                <a:latin typeface="+mn-lt"/>
                <a:ea typeface="+mn-ea"/>
                <a:cs typeface="+mn-cs"/>
              </a:rPr>
              <a:t>Chili Cookoff </a:t>
            </a:r>
            <a:br>
              <a:rPr lang="en-US" sz="4400" dirty="0">
                <a:highlight>
                  <a:srgbClr val="FFFF00"/>
                </a:highlight>
              </a:rPr>
            </a:br>
            <a:endParaRPr lang="en-US" dirty="0"/>
          </a:p>
        </p:txBody>
      </p:sp>
      <p:pic>
        <p:nvPicPr>
          <p:cNvPr id="5" name="Content Placeholder 4">
            <a:extLst>
              <a:ext uri="{FF2B5EF4-FFF2-40B4-BE49-F238E27FC236}">
                <a16:creationId xmlns:a16="http://schemas.microsoft.com/office/drawing/2014/main" id="{DE503679-2E1C-EE8F-8DF8-74C8E4247EDA}"/>
              </a:ext>
            </a:extLst>
          </p:cNvPr>
          <p:cNvPicPr>
            <a:picLocks noGrp="1" noChangeAspect="1"/>
          </p:cNvPicPr>
          <p:nvPr>
            <p:ph idx="1"/>
          </p:nvPr>
        </p:nvPicPr>
        <p:blipFill>
          <a:blip r:embed="rId2"/>
          <a:stretch>
            <a:fillRect/>
          </a:stretch>
        </p:blipFill>
        <p:spPr>
          <a:xfrm>
            <a:off x="1764088" y="3601550"/>
            <a:ext cx="7891975" cy="2062103"/>
          </a:xfrm>
        </p:spPr>
      </p:pic>
      <p:sp>
        <p:nvSpPr>
          <p:cNvPr id="6" name="TextBox 5">
            <a:extLst>
              <a:ext uri="{FF2B5EF4-FFF2-40B4-BE49-F238E27FC236}">
                <a16:creationId xmlns:a16="http://schemas.microsoft.com/office/drawing/2014/main" id="{A0438479-7EA4-2C8B-2B57-22E7E19F106A}"/>
              </a:ext>
            </a:extLst>
          </p:cNvPr>
          <p:cNvSpPr txBox="1"/>
          <p:nvPr/>
        </p:nvSpPr>
        <p:spPr>
          <a:xfrm>
            <a:off x="573164" y="1776676"/>
            <a:ext cx="11045672" cy="1569660"/>
          </a:xfrm>
          <a:prstGeom prst="rect">
            <a:avLst/>
          </a:prstGeom>
          <a:noFill/>
        </p:spPr>
        <p:txBody>
          <a:bodyPr wrap="square" rtlCol="0">
            <a:spAutoFit/>
          </a:bodyPr>
          <a:lstStyle/>
          <a:p>
            <a:r>
              <a:rPr lang="en-US" sz="3200" dirty="0"/>
              <a:t>Pastor won 1</a:t>
            </a:r>
            <a:r>
              <a:rPr lang="en-US" sz="3200" baseline="30000" dirty="0"/>
              <a:t>st</a:t>
            </a:r>
            <a:r>
              <a:rPr lang="en-US" sz="3200" dirty="0"/>
              <a:t> Place for his traditional chili recipe. $389.00 was donated to CFABW. It was a lot of fun. </a:t>
            </a:r>
            <a:r>
              <a:rPr lang="en-US" sz="3200" b="1" dirty="0"/>
              <a:t>Many Thanks </a:t>
            </a:r>
            <a:r>
              <a:rPr lang="en-US" sz="3200" dirty="0"/>
              <a:t>to all who supported and participated!</a:t>
            </a:r>
          </a:p>
        </p:txBody>
      </p:sp>
      <p:sp>
        <p:nvSpPr>
          <p:cNvPr id="3" name="Slide Number Placeholder 2">
            <a:extLst>
              <a:ext uri="{FF2B5EF4-FFF2-40B4-BE49-F238E27FC236}">
                <a16:creationId xmlns:a16="http://schemas.microsoft.com/office/drawing/2014/main" id="{D32FF311-1D33-01CF-816A-1490965612A3}"/>
              </a:ext>
            </a:extLst>
          </p:cNvPr>
          <p:cNvSpPr>
            <a:spLocks noGrp="1"/>
          </p:cNvSpPr>
          <p:nvPr>
            <p:ph type="sldNum" sz="quarter" idx="12"/>
          </p:nvPr>
        </p:nvSpPr>
        <p:spPr>
          <a:xfrm>
            <a:off x="8711381" y="6310312"/>
            <a:ext cx="2743200" cy="365125"/>
          </a:xfrm>
        </p:spPr>
        <p:txBody>
          <a:bodyPr/>
          <a:lstStyle/>
          <a:p>
            <a:fld id="{082BD1CC-91F8-4BD3-8E5B-DF86EA4FDC39}" type="slidenum">
              <a:rPr lang="en-US" smtClean="0"/>
              <a:t>27</a:t>
            </a:fld>
            <a:endParaRPr lang="en-US"/>
          </a:p>
        </p:txBody>
      </p:sp>
      <p:sp>
        <p:nvSpPr>
          <p:cNvPr id="4" name="TextBox 3">
            <a:extLst>
              <a:ext uri="{FF2B5EF4-FFF2-40B4-BE49-F238E27FC236}">
                <a16:creationId xmlns:a16="http://schemas.microsoft.com/office/drawing/2014/main" id="{FDD134A6-9058-B4E1-990A-9DF35F81DBF8}"/>
              </a:ext>
            </a:extLst>
          </p:cNvPr>
          <p:cNvSpPr txBox="1"/>
          <p:nvPr/>
        </p:nvSpPr>
        <p:spPr>
          <a:xfrm>
            <a:off x="10290048" y="463140"/>
            <a:ext cx="1256947" cy="646331"/>
          </a:xfrm>
          <a:prstGeom prst="rect">
            <a:avLst/>
          </a:prstGeom>
          <a:noFill/>
        </p:spPr>
        <p:txBody>
          <a:bodyPr wrap="none" rtlCol="0">
            <a:spAutoFit/>
          </a:bodyPr>
          <a:lstStyle/>
          <a:p>
            <a:r>
              <a:rPr lang="en-US" dirty="0"/>
              <a:t>2024</a:t>
            </a:r>
          </a:p>
          <a:p>
            <a:r>
              <a:rPr lang="en-US" dirty="0"/>
              <a:t>Fellowship</a:t>
            </a:r>
          </a:p>
        </p:txBody>
      </p:sp>
      <p:sp>
        <p:nvSpPr>
          <p:cNvPr id="7" name="TextBox 6">
            <a:extLst>
              <a:ext uri="{FF2B5EF4-FFF2-40B4-BE49-F238E27FC236}">
                <a16:creationId xmlns:a16="http://schemas.microsoft.com/office/drawing/2014/main" id="{F9B12233-A39A-CB99-EA0A-8F3D5FB540E0}"/>
              </a:ext>
            </a:extLst>
          </p:cNvPr>
          <p:cNvSpPr txBox="1"/>
          <p:nvPr/>
        </p:nvSpPr>
        <p:spPr>
          <a:xfrm>
            <a:off x="573163" y="6047232"/>
            <a:ext cx="10881417" cy="369332"/>
          </a:xfrm>
          <a:prstGeom prst="rect">
            <a:avLst/>
          </a:prstGeom>
          <a:noFill/>
        </p:spPr>
        <p:txBody>
          <a:bodyPr wrap="square" rtlCol="0">
            <a:spAutoFit/>
          </a:bodyPr>
          <a:lstStyle/>
          <a:p>
            <a:r>
              <a:rPr lang="en-US" b="1" dirty="0"/>
              <a:t>Thank You </a:t>
            </a:r>
            <a:r>
              <a:rPr lang="en-US" dirty="0"/>
              <a:t>Tim F. JR. for coordinating the event! We are looking forward to the January 25, 2025 Chili Cook-off. </a:t>
            </a:r>
          </a:p>
        </p:txBody>
      </p:sp>
    </p:spTree>
    <p:extLst>
      <p:ext uri="{BB962C8B-B14F-4D97-AF65-F5344CB8AC3E}">
        <p14:creationId xmlns:p14="http://schemas.microsoft.com/office/powerpoint/2010/main" val="2728508925"/>
      </p:ext>
    </p:extLst>
  </p:cSld>
  <p:clrMapOvr>
    <a:masterClrMapping/>
  </p:clrMapOvr>
  <mc:AlternateContent xmlns:mc="http://schemas.openxmlformats.org/markup-compatibility/2006" xmlns:p14="http://schemas.microsoft.com/office/powerpoint/2010/main">
    <mc:Choice Requires="p14">
      <p:transition p14:dur="10" advClick="0" advTm="15000"/>
    </mc:Choice>
    <mc:Fallback xmlns="">
      <p:transition advClick="0" advTm="1500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E2222D8-F869-4E55-B0A8-25BD352E549F}"/>
              </a:ext>
            </a:extLst>
          </p:cNvPr>
          <p:cNvSpPr>
            <a:spLocks noGrp="1"/>
          </p:cNvSpPr>
          <p:nvPr>
            <p:ph type="title"/>
          </p:nvPr>
        </p:nvSpPr>
        <p:spPr>
          <a:xfrm>
            <a:off x="1172776" y="208196"/>
            <a:ext cx="8422328" cy="1325563"/>
          </a:xfrm>
        </p:spPr>
        <p:txBody>
          <a:bodyPr/>
          <a:lstStyle/>
          <a:p>
            <a:pPr algn="ctr"/>
            <a:r>
              <a:rPr lang="en-US" b="1" dirty="0">
                <a:highlight>
                  <a:srgbClr val="FFFF00"/>
                </a:highlight>
              </a:rPr>
              <a:t>2024 Zion Men’s Club</a:t>
            </a:r>
          </a:p>
        </p:txBody>
      </p:sp>
      <p:sp>
        <p:nvSpPr>
          <p:cNvPr id="5" name="Content Placeholder 4">
            <a:extLst>
              <a:ext uri="{FF2B5EF4-FFF2-40B4-BE49-F238E27FC236}">
                <a16:creationId xmlns:a16="http://schemas.microsoft.com/office/drawing/2014/main" id="{2BA5DB33-2A4E-429E-93E4-E4987BBDE6FE}"/>
              </a:ext>
            </a:extLst>
          </p:cNvPr>
          <p:cNvSpPr>
            <a:spLocks noGrp="1"/>
          </p:cNvSpPr>
          <p:nvPr>
            <p:ph idx="1"/>
          </p:nvPr>
        </p:nvSpPr>
        <p:spPr>
          <a:xfrm>
            <a:off x="402920" y="1478798"/>
            <a:ext cx="11386743" cy="4916061"/>
          </a:xfrm>
        </p:spPr>
        <p:txBody>
          <a:bodyPr vert="horz" lIns="91440" tIns="45720" rIns="91440" bIns="45720" rtlCol="0" anchor="t">
            <a:noAutofit/>
          </a:bodyPr>
          <a:lstStyle/>
          <a:p>
            <a:pPr marL="0" indent="0">
              <a:buNone/>
            </a:pPr>
            <a:r>
              <a:rPr lang="en-US" sz="3600" b="1" dirty="0"/>
              <a:t>       </a:t>
            </a:r>
            <a:r>
              <a:rPr lang="en-US" sz="3600" dirty="0"/>
              <a:t>Men of Zion Monthly Breakfast Meetings</a:t>
            </a:r>
          </a:p>
          <a:p>
            <a:pPr marL="0" indent="0">
              <a:buNone/>
            </a:pPr>
            <a:r>
              <a:rPr lang="en-US" sz="3600" dirty="0"/>
              <a:t> </a:t>
            </a:r>
          </a:p>
          <a:p>
            <a:pPr>
              <a:buFont typeface="Wingdings" panose="05000000000000000000" pitchFamily="2" charset="2"/>
              <a:buChar char="ü"/>
            </a:pPr>
            <a:r>
              <a:rPr lang="en-US" sz="3600" dirty="0"/>
              <a:t>Supported landscaping projects</a:t>
            </a:r>
          </a:p>
          <a:p>
            <a:pPr>
              <a:buFont typeface="Wingdings" panose="05000000000000000000" pitchFamily="2" charset="2"/>
              <a:buChar char="ü"/>
            </a:pPr>
            <a:r>
              <a:rPr lang="en-US" sz="3600" dirty="0"/>
              <a:t>Conducted Chili Cookoff</a:t>
            </a:r>
          </a:p>
          <a:p>
            <a:pPr>
              <a:buFont typeface="Wingdings" panose="05000000000000000000" pitchFamily="2" charset="2"/>
              <a:buChar char="ü"/>
            </a:pPr>
            <a:r>
              <a:rPr lang="en-US" sz="3600" dirty="0"/>
              <a:t>Supported special events, projects and activities  </a:t>
            </a:r>
            <a:endParaRPr lang="en-US" dirty="0"/>
          </a:p>
          <a:p>
            <a:pPr marL="0" indent="0">
              <a:buNone/>
            </a:pPr>
            <a:endParaRPr lang="en-US" sz="3600" dirty="0"/>
          </a:p>
          <a:p>
            <a:pPr marL="0" indent="0">
              <a:buNone/>
            </a:pPr>
            <a:r>
              <a:rPr lang="en-US" sz="2400" dirty="0"/>
              <a:t>Contact: Steve S. </a:t>
            </a:r>
          </a:p>
        </p:txBody>
      </p:sp>
      <p:sp>
        <p:nvSpPr>
          <p:cNvPr id="2" name="Slide Number Placeholder 1">
            <a:extLst>
              <a:ext uri="{FF2B5EF4-FFF2-40B4-BE49-F238E27FC236}">
                <a16:creationId xmlns:a16="http://schemas.microsoft.com/office/drawing/2014/main" id="{E07F51EA-CF41-4EF9-8A91-BF4191955DAA}"/>
              </a:ext>
            </a:extLst>
          </p:cNvPr>
          <p:cNvSpPr>
            <a:spLocks noGrp="1"/>
          </p:cNvSpPr>
          <p:nvPr>
            <p:ph type="sldNum" sz="quarter" idx="12"/>
          </p:nvPr>
        </p:nvSpPr>
        <p:spPr/>
        <p:txBody>
          <a:bodyPr/>
          <a:lstStyle/>
          <a:p>
            <a:fld id="{BC9C5C56-9DC3-4E52-BC50-5A79FB6AB900}" type="slidenum">
              <a:rPr lang="en-US" smtClean="0">
                <a:solidFill>
                  <a:schemeClr val="tx1"/>
                </a:solidFill>
              </a:rPr>
              <a:t>28</a:t>
            </a:fld>
            <a:endParaRPr lang="en-US">
              <a:solidFill>
                <a:schemeClr val="tx1"/>
              </a:solidFill>
            </a:endParaRPr>
          </a:p>
        </p:txBody>
      </p:sp>
      <p:pic>
        <p:nvPicPr>
          <p:cNvPr id="8" name="Picture 7">
            <a:extLst>
              <a:ext uri="{FF2B5EF4-FFF2-40B4-BE49-F238E27FC236}">
                <a16:creationId xmlns:a16="http://schemas.microsoft.com/office/drawing/2014/main" id="{183455B8-D45B-BFBD-8661-C271A298F3F5}"/>
              </a:ext>
            </a:extLst>
          </p:cNvPr>
          <p:cNvPicPr>
            <a:picLocks noChangeAspect="1"/>
          </p:cNvPicPr>
          <p:nvPr/>
        </p:nvPicPr>
        <p:blipFill>
          <a:blip r:embed="rId2"/>
          <a:stretch>
            <a:fillRect/>
          </a:stretch>
        </p:blipFill>
        <p:spPr>
          <a:xfrm>
            <a:off x="8945176" y="2410299"/>
            <a:ext cx="2408624" cy="788124"/>
          </a:xfrm>
          <a:prstGeom prst="rect">
            <a:avLst/>
          </a:prstGeom>
        </p:spPr>
      </p:pic>
      <p:sp>
        <p:nvSpPr>
          <p:cNvPr id="3" name="TextBox 2">
            <a:extLst>
              <a:ext uri="{FF2B5EF4-FFF2-40B4-BE49-F238E27FC236}">
                <a16:creationId xmlns:a16="http://schemas.microsoft.com/office/drawing/2014/main" id="{60ACD98B-106D-6675-EBCD-758B98260471}"/>
              </a:ext>
            </a:extLst>
          </p:cNvPr>
          <p:cNvSpPr txBox="1"/>
          <p:nvPr/>
        </p:nvSpPr>
        <p:spPr>
          <a:xfrm>
            <a:off x="10290048" y="463140"/>
            <a:ext cx="1256947" cy="646331"/>
          </a:xfrm>
          <a:prstGeom prst="rect">
            <a:avLst/>
          </a:prstGeom>
          <a:noFill/>
        </p:spPr>
        <p:txBody>
          <a:bodyPr wrap="none" rtlCol="0">
            <a:spAutoFit/>
          </a:bodyPr>
          <a:lstStyle/>
          <a:p>
            <a:r>
              <a:rPr lang="en-US" dirty="0"/>
              <a:t>2024</a:t>
            </a:r>
          </a:p>
          <a:p>
            <a:r>
              <a:rPr lang="en-US" dirty="0"/>
              <a:t>Fellowship</a:t>
            </a:r>
          </a:p>
        </p:txBody>
      </p:sp>
      <p:sp>
        <p:nvSpPr>
          <p:cNvPr id="6" name="TextBox 5">
            <a:extLst>
              <a:ext uri="{FF2B5EF4-FFF2-40B4-BE49-F238E27FC236}">
                <a16:creationId xmlns:a16="http://schemas.microsoft.com/office/drawing/2014/main" id="{AFCEA0B9-3A3B-C0A9-9576-A482DF662AE4}"/>
              </a:ext>
            </a:extLst>
          </p:cNvPr>
          <p:cNvSpPr txBox="1"/>
          <p:nvPr/>
        </p:nvSpPr>
        <p:spPr>
          <a:xfrm>
            <a:off x="3581401" y="4619175"/>
            <a:ext cx="5691320" cy="1938992"/>
          </a:xfrm>
          <a:prstGeom prst="rect">
            <a:avLst/>
          </a:prstGeom>
          <a:noFill/>
        </p:spPr>
        <p:txBody>
          <a:bodyPr wrap="square" rtlCol="0">
            <a:spAutoFit/>
          </a:bodyPr>
          <a:lstStyle/>
          <a:p>
            <a:pPr algn="ctr"/>
            <a:r>
              <a:rPr lang="en-US" sz="2400" b="1" dirty="0"/>
              <a:t>Thank You </a:t>
            </a:r>
            <a:r>
              <a:rPr lang="en-US" sz="2400" dirty="0"/>
              <a:t>to all who participated.</a:t>
            </a:r>
          </a:p>
          <a:p>
            <a:pPr algn="ctr"/>
            <a:r>
              <a:rPr lang="en-US" sz="2400" dirty="0"/>
              <a:t> </a:t>
            </a:r>
          </a:p>
          <a:p>
            <a:pPr algn="ctr"/>
            <a:r>
              <a:rPr lang="en-US" sz="2400" dirty="0"/>
              <a:t>All Men of Zion are welcome to participate in 8:30 AM meetings on the </a:t>
            </a:r>
          </a:p>
          <a:p>
            <a:pPr algn="ctr"/>
            <a:r>
              <a:rPr lang="en-US" sz="2400" dirty="0"/>
              <a:t>3</a:t>
            </a:r>
            <a:r>
              <a:rPr lang="en-US" sz="2400" baseline="30000" dirty="0"/>
              <a:t>rd</a:t>
            </a:r>
            <a:r>
              <a:rPr lang="en-US" sz="2400" dirty="0"/>
              <a:t> Saturday of each month </a:t>
            </a:r>
          </a:p>
        </p:txBody>
      </p:sp>
    </p:spTree>
    <p:extLst>
      <p:ext uri="{BB962C8B-B14F-4D97-AF65-F5344CB8AC3E}">
        <p14:creationId xmlns:p14="http://schemas.microsoft.com/office/powerpoint/2010/main" val="2485368563"/>
      </p:ext>
    </p:extLst>
  </p:cSld>
  <p:clrMapOvr>
    <a:masterClrMapping/>
  </p:clrMapOvr>
  <mc:AlternateContent xmlns:mc="http://schemas.openxmlformats.org/markup-compatibility/2006" xmlns:p14="http://schemas.microsoft.com/office/powerpoint/2010/main">
    <mc:Choice Requires="p14">
      <p:transition p14:dur="10" advClick="0" advTm="15000"/>
    </mc:Choice>
    <mc:Fallback xmlns="">
      <p:transition advClick="0" advTm="1500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B0ECFB-240E-5DC4-6ED5-38E020D2FED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AC72875E-B70B-B40B-4A57-D2FA0154DFCB}"/>
              </a:ext>
            </a:extLst>
          </p:cNvPr>
          <p:cNvSpPr>
            <a:spLocks noGrp="1"/>
          </p:cNvSpPr>
          <p:nvPr>
            <p:ph type="title"/>
          </p:nvPr>
        </p:nvSpPr>
        <p:spPr>
          <a:xfrm>
            <a:off x="177415" y="307403"/>
            <a:ext cx="10515600" cy="1325563"/>
          </a:xfrm>
        </p:spPr>
        <p:txBody>
          <a:bodyPr>
            <a:normAutofit fontScale="90000"/>
          </a:bodyPr>
          <a:lstStyle/>
          <a:p>
            <a:pPr algn="ctr"/>
            <a:br>
              <a:rPr lang="en-US" sz="4400" b="1" dirty="0">
                <a:highlight>
                  <a:srgbClr val="00FF00"/>
                </a:highlight>
              </a:rPr>
            </a:br>
            <a:r>
              <a:rPr lang="en-US" sz="4400" b="1" dirty="0">
                <a:highlight>
                  <a:srgbClr val="FFFF00"/>
                </a:highlight>
              </a:rPr>
              <a:t>Assembled and Installed  Cabinets</a:t>
            </a:r>
            <a:br>
              <a:rPr lang="en-US" sz="4400" b="1" dirty="0">
                <a:highlight>
                  <a:srgbClr val="FFFF00"/>
                </a:highlight>
              </a:rPr>
            </a:br>
            <a:r>
              <a:rPr lang="en-US" sz="4400" b="1" dirty="0">
                <a:highlight>
                  <a:srgbClr val="FFFF00"/>
                </a:highlight>
              </a:rPr>
              <a:t>For Little Zion Preschool</a:t>
            </a:r>
            <a:br>
              <a:rPr lang="en-US" dirty="0"/>
            </a:br>
            <a:endParaRPr lang="en-US" dirty="0"/>
          </a:p>
        </p:txBody>
      </p:sp>
      <p:sp>
        <p:nvSpPr>
          <p:cNvPr id="5" name="Content Placeholder 4">
            <a:extLst>
              <a:ext uri="{FF2B5EF4-FFF2-40B4-BE49-F238E27FC236}">
                <a16:creationId xmlns:a16="http://schemas.microsoft.com/office/drawing/2014/main" id="{9E491C66-F60B-52B8-7405-2B96B9F19F21}"/>
              </a:ext>
            </a:extLst>
          </p:cNvPr>
          <p:cNvSpPr>
            <a:spLocks noGrp="1"/>
          </p:cNvSpPr>
          <p:nvPr>
            <p:ph idx="1"/>
          </p:nvPr>
        </p:nvSpPr>
        <p:spPr>
          <a:xfrm>
            <a:off x="795867" y="1825625"/>
            <a:ext cx="10515600" cy="4351338"/>
          </a:xfrm>
        </p:spPr>
        <p:txBody>
          <a:bodyPr>
            <a:noAutofit/>
          </a:bodyPr>
          <a:lstStyle/>
          <a:p>
            <a:pPr marL="0" indent="0">
              <a:buNone/>
            </a:pPr>
            <a:r>
              <a:rPr lang="en-US" dirty="0"/>
              <a:t>After a Men of Zion meeting,</a:t>
            </a:r>
          </a:p>
          <a:p>
            <a:pPr marL="0" indent="0">
              <a:buNone/>
            </a:pPr>
            <a:r>
              <a:rPr lang="en-US" dirty="0"/>
              <a:t>Stephen F. and Brian W. stuck</a:t>
            </a:r>
          </a:p>
          <a:p>
            <a:pPr marL="0" indent="0">
              <a:buNone/>
            </a:pPr>
            <a:r>
              <a:rPr lang="en-US" dirty="0"/>
              <a:t>around to assemble and </a:t>
            </a:r>
          </a:p>
          <a:p>
            <a:pPr marL="0" indent="0">
              <a:buNone/>
            </a:pPr>
            <a:r>
              <a:rPr lang="en-US" dirty="0"/>
              <a:t>install 2 metal cabinets.   </a:t>
            </a:r>
          </a:p>
          <a:p>
            <a:pPr marL="0" indent="0">
              <a:buNone/>
            </a:pPr>
            <a:r>
              <a:rPr lang="en-US" dirty="0"/>
              <a:t>  </a:t>
            </a:r>
          </a:p>
          <a:p>
            <a:pPr marL="0" indent="0">
              <a:buNone/>
            </a:pPr>
            <a:endParaRPr lang="en-US" sz="3600" dirty="0"/>
          </a:p>
        </p:txBody>
      </p:sp>
      <p:sp>
        <p:nvSpPr>
          <p:cNvPr id="2" name="Slide Number Placeholder 1">
            <a:extLst>
              <a:ext uri="{FF2B5EF4-FFF2-40B4-BE49-F238E27FC236}">
                <a16:creationId xmlns:a16="http://schemas.microsoft.com/office/drawing/2014/main" id="{E5754947-1485-7613-687E-BB65AF29819C}"/>
              </a:ext>
            </a:extLst>
          </p:cNvPr>
          <p:cNvSpPr>
            <a:spLocks noGrp="1"/>
          </p:cNvSpPr>
          <p:nvPr>
            <p:ph type="sldNum" sz="quarter" idx="12"/>
          </p:nvPr>
        </p:nvSpPr>
        <p:spPr/>
        <p:txBody>
          <a:bodyPr/>
          <a:lstStyle/>
          <a:p>
            <a:fld id="{BC9C5C56-9DC3-4E52-BC50-5A79FB6AB900}" type="slidenum">
              <a:rPr lang="en-US" smtClean="0">
                <a:solidFill>
                  <a:schemeClr val="tx1"/>
                </a:solidFill>
              </a:rPr>
              <a:t>29</a:t>
            </a:fld>
            <a:endParaRPr lang="en-US">
              <a:solidFill>
                <a:schemeClr val="tx1"/>
              </a:solidFill>
            </a:endParaRPr>
          </a:p>
        </p:txBody>
      </p:sp>
      <p:pic>
        <p:nvPicPr>
          <p:cNvPr id="7" name="Picture 6">
            <a:extLst>
              <a:ext uri="{FF2B5EF4-FFF2-40B4-BE49-F238E27FC236}">
                <a16:creationId xmlns:a16="http://schemas.microsoft.com/office/drawing/2014/main" id="{4D83B297-6FD3-6E58-F6CE-258266734D87}"/>
              </a:ext>
            </a:extLst>
          </p:cNvPr>
          <p:cNvPicPr>
            <a:picLocks noChangeAspect="1"/>
          </p:cNvPicPr>
          <p:nvPr/>
        </p:nvPicPr>
        <p:blipFill>
          <a:blip r:embed="rId3"/>
          <a:stretch>
            <a:fillRect/>
          </a:stretch>
        </p:blipFill>
        <p:spPr>
          <a:xfrm>
            <a:off x="795867" y="4122540"/>
            <a:ext cx="3845144" cy="2180011"/>
          </a:xfrm>
          <a:prstGeom prst="rect">
            <a:avLst/>
          </a:prstGeom>
        </p:spPr>
      </p:pic>
      <p:pic>
        <p:nvPicPr>
          <p:cNvPr id="9" name="Picture 8" descr="A couple of people standing in a classroom&#10;&#10;Description automatically generated">
            <a:extLst>
              <a:ext uri="{FF2B5EF4-FFF2-40B4-BE49-F238E27FC236}">
                <a16:creationId xmlns:a16="http://schemas.microsoft.com/office/drawing/2014/main" id="{A565739F-4245-379A-BA44-B2816A2AE83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6467804" y="2228357"/>
            <a:ext cx="4049110" cy="4572000"/>
          </a:xfrm>
          <a:prstGeom prst="rect">
            <a:avLst/>
          </a:prstGeom>
        </p:spPr>
      </p:pic>
      <p:sp>
        <p:nvSpPr>
          <p:cNvPr id="3" name="TextBox 2">
            <a:extLst>
              <a:ext uri="{FF2B5EF4-FFF2-40B4-BE49-F238E27FC236}">
                <a16:creationId xmlns:a16="http://schemas.microsoft.com/office/drawing/2014/main" id="{C742BCDE-2D30-7B69-BFCE-3E6C5F04DE72}"/>
              </a:ext>
            </a:extLst>
          </p:cNvPr>
          <p:cNvSpPr txBox="1"/>
          <p:nvPr/>
        </p:nvSpPr>
        <p:spPr>
          <a:xfrm>
            <a:off x="10522958" y="477368"/>
            <a:ext cx="1295163" cy="646331"/>
          </a:xfrm>
          <a:prstGeom prst="rect">
            <a:avLst/>
          </a:prstGeom>
          <a:noFill/>
        </p:spPr>
        <p:txBody>
          <a:bodyPr wrap="none" rtlCol="0">
            <a:spAutoFit/>
          </a:bodyPr>
          <a:lstStyle/>
          <a:p>
            <a:r>
              <a:rPr lang="en-US" dirty="0"/>
              <a:t>2024</a:t>
            </a:r>
          </a:p>
          <a:p>
            <a:r>
              <a:rPr lang="en-US" dirty="0"/>
              <a:t>Men’s Club</a:t>
            </a:r>
          </a:p>
        </p:txBody>
      </p:sp>
    </p:spTree>
    <p:extLst>
      <p:ext uri="{BB962C8B-B14F-4D97-AF65-F5344CB8AC3E}">
        <p14:creationId xmlns:p14="http://schemas.microsoft.com/office/powerpoint/2010/main" val="2756831948"/>
      </p:ext>
    </p:extLst>
  </p:cSld>
  <p:clrMapOvr>
    <a:masterClrMapping/>
  </p:clrMapOvr>
  <mc:AlternateContent xmlns:mc="http://schemas.openxmlformats.org/markup-compatibility/2006" xmlns:p14="http://schemas.microsoft.com/office/powerpoint/2010/main">
    <mc:Choice Requires="p14">
      <p:transition p14:dur="10" advClick="0" advTm="15000"/>
    </mc:Choice>
    <mc:Fallback xmlns="">
      <p:transition advClick="0" advTm="1500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E2222D8-F869-4E55-B0A8-25BD352E549F}"/>
              </a:ext>
            </a:extLst>
          </p:cNvPr>
          <p:cNvSpPr>
            <a:spLocks noGrp="1"/>
          </p:cNvSpPr>
          <p:nvPr>
            <p:ph type="title"/>
          </p:nvPr>
        </p:nvSpPr>
        <p:spPr/>
        <p:txBody>
          <a:bodyPr/>
          <a:lstStyle/>
          <a:p>
            <a:pPr algn="ctr"/>
            <a:r>
              <a:rPr lang="en-US" b="1" dirty="0">
                <a:highlight>
                  <a:srgbClr val="FFFF00"/>
                </a:highlight>
              </a:rPr>
              <a:t>On-Line Worship Services and </a:t>
            </a:r>
            <a:br>
              <a:rPr lang="en-US" b="1" dirty="0">
                <a:highlight>
                  <a:srgbClr val="FFFF00"/>
                </a:highlight>
              </a:rPr>
            </a:br>
            <a:r>
              <a:rPr lang="en-US" b="1" dirty="0">
                <a:highlight>
                  <a:srgbClr val="FFFF00"/>
                </a:highlight>
              </a:rPr>
              <a:t>Information Sharing </a:t>
            </a:r>
          </a:p>
        </p:txBody>
      </p:sp>
      <p:sp>
        <p:nvSpPr>
          <p:cNvPr id="5" name="Content Placeholder 4">
            <a:extLst>
              <a:ext uri="{FF2B5EF4-FFF2-40B4-BE49-F238E27FC236}">
                <a16:creationId xmlns:a16="http://schemas.microsoft.com/office/drawing/2014/main" id="{2BA5DB33-2A4E-429E-93E4-E4987BBDE6FE}"/>
              </a:ext>
            </a:extLst>
          </p:cNvPr>
          <p:cNvSpPr>
            <a:spLocks noGrp="1"/>
          </p:cNvSpPr>
          <p:nvPr>
            <p:ph idx="1"/>
          </p:nvPr>
        </p:nvSpPr>
        <p:spPr>
          <a:xfrm>
            <a:off x="451104" y="1825625"/>
            <a:ext cx="11436096" cy="4351338"/>
          </a:xfrm>
        </p:spPr>
        <p:txBody>
          <a:bodyPr/>
          <a:lstStyle/>
          <a:p>
            <a:r>
              <a:rPr lang="en-US" dirty="0"/>
              <a:t>Thanks to the generosity of a very talented member, Zion’s worship services are recorded and shared on-line through Zion’s YouTube channel. </a:t>
            </a:r>
          </a:p>
          <a:p>
            <a:r>
              <a:rPr lang="en-US" dirty="0"/>
              <a:t>Information is posted &amp; shared through Website &amp; Facebook. </a:t>
            </a:r>
          </a:p>
          <a:p>
            <a:pPr marL="0" indent="0">
              <a:buNone/>
            </a:pPr>
            <a:endParaRPr lang="en-US" dirty="0"/>
          </a:p>
        </p:txBody>
      </p:sp>
      <p:sp>
        <p:nvSpPr>
          <p:cNvPr id="2" name="Slide Number Placeholder 1">
            <a:extLst>
              <a:ext uri="{FF2B5EF4-FFF2-40B4-BE49-F238E27FC236}">
                <a16:creationId xmlns:a16="http://schemas.microsoft.com/office/drawing/2014/main" id="{4C5E38D2-4785-457C-A385-634ECC3E5B8B}"/>
              </a:ext>
            </a:extLst>
          </p:cNvPr>
          <p:cNvSpPr>
            <a:spLocks noGrp="1"/>
          </p:cNvSpPr>
          <p:nvPr>
            <p:ph type="sldNum" sz="quarter" idx="12"/>
          </p:nvPr>
        </p:nvSpPr>
        <p:spPr/>
        <p:txBody>
          <a:bodyPr/>
          <a:lstStyle/>
          <a:p>
            <a:fld id="{BC9C5C56-9DC3-4E52-BC50-5A79FB6AB900}" type="slidenum">
              <a:rPr lang="en-US" smtClean="0"/>
              <a:pPr/>
              <a:t>3</a:t>
            </a:fld>
            <a:endParaRPr lang="en-US"/>
          </a:p>
        </p:txBody>
      </p:sp>
      <p:pic>
        <p:nvPicPr>
          <p:cNvPr id="8" name="Picture 7">
            <a:extLst>
              <a:ext uri="{FF2B5EF4-FFF2-40B4-BE49-F238E27FC236}">
                <a16:creationId xmlns:a16="http://schemas.microsoft.com/office/drawing/2014/main" id="{93E49D74-D075-2161-ED9B-959101437228}"/>
              </a:ext>
            </a:extLst>
          </p:cNvPr>
          <p:cNvPicPr>
            <a:picLocks noChangeAspect="1"/>
          </p:cNvPicPr>
          <p:nvPr/>
        </p:nvPicPr>
        <p:blipFill>
          <a:blip r:embed="rId2"/>
          <a:stretch>
            <a:fillRect/>
          </a:stretch>
        </p:blipFill>
        <p:spPr>
          <a:xfrm>
            <a:off x="4879227" y="3703190"/>
            <a:ext cx="2137117" cy="2099490"/>
          </a:xfrm>
          <a:prstGeom prst="rect">
            <a:avLst/>
          </a:prstGeom>
        </p:spPr>
      </p:pic>
      <p:sp>
        <p:nvSpPr>
          <p:cNvPr id="13" name="TextBox 12">
            <a:extLst>
              <a:ext uri="{FF2B5EF4-FFF2-40B4-BE49-F238E27FC236}">
                <a16:creationId xmlns:a16="http://schemas.microsoft.com/office/drawing/2014/main" id="{48BC0FDF-248E-6012-05C6-7D1A995F82E2}"/>
              </a:ext>
            </a:extLst>
          </p:cNvPr>
          <p:cNvSpPr txBox="1"/>
          <p:nvPr/>
        </p:nvSpPr>
        <p:spPr>
          <a:xfrm>
            <a:off x="8054248" y="4752935"/>
            <a:ext cx="3151123" cy="1631216"/>
          </a:xfrm>
          <a:prstGeom prst="rect">
            <a:avLst/>
          </a:prstGeom>
          <a:noFill/>
        </p:spPr>
        <p:txBody>
          <a:bodyPr wrap="square" rtlCol="0">
            <a:spAutoFit/>
          </a:bodyPr>
          <a:lstStyle/>
          <a:p>
            <a:r>
              <a:rPr lang="en-US" sz="2000" dirty="0"/>
              <a:t>Members unable to attend church in person as well as individuals throughout the community are benefiting from this spiritual outreach </a:t>
            </a:r>
          </a:p>
        </p:txBody>
      </p:sp>
      <p:pic>
        <p:nvPicPr>
          <p:cNvPr id="15" name="Picture 14">
            <a:extLst>
              <a:ext uri="{FF2B5EF4-FFF2-40B4-BE49-F238E27FC236}">
                <a16:creationId xmlns:a16="http://schemas.microsoft.com/office/drawing/2014/main" id="{7DFEB097-A4BD-ED35-2AA2-F48D9ABEBCA2}"/>
              </a:ext>
            </a:extLst>
          </p:cNvPr>
          <p:cNvPicPr>
            <a:picLocks noChangeAspect="1"/>
          </p:cNvPicPr>
          <p:nvPr/>
        </p:nvPicPr>
        <p:blipFill>
          <a:blip r:embed="rId3"/>
          <a:stretch>
            <a:fillRect/>
          </a:stretch>
        </p:blipFill>
        <p:spPr>
          <a:xfrm>
            <a:off x="7970087" y="3632210"/>
            <a:ext cx="2924175" cy="941338"/>
          </a:xfrm>
          <a:prstGeom prst="rect">
            <a:avLst/>
          </a:prstGeom>
        </p:spPr>
      </p:pic>
      <p:pic>
        <p:nvPicPr>
          <p:cNvPr id="7" name="Picture 6">
            <a:extLst>
              <a:ext uri="{FF2B5EF4-FFF2-40B4-BE49-F238E27FC236}">
                <a16:creationId xmlns:a16="http://schemas.microsoft.com/office/drawing/2014/main" id="{1AD408A6-39C8-E639-CF89-7B76186BB594}"/>
              </a:ext>
            </a:extLst>
          </p:cNvPr>
          <p:cNvPicPr>
            <a:picLocks noChangeAspect="1"/>
          </p:cNvPicPr>
          <p:nvPr/>
        </p:nvPicPr>
        <p:blipFill>
          <a:blip r:embed="rId4"/>
          <a:stretch>
            <a:fillRect/>
          </a:stretch>
        </p:blipFill>
        <p:spPr>
          <a:xfrm>
            <a:off x="681315" y="4942121"/>
            <a:ext cx="3505200" cy="1124357"/>
          </a:xfrm>
          <a:prstGeom prst="rect">
            <a:avLst/>
          </a:prstGeom>
        </p:spPr>
      </p:pic>
      <p:pic>
        <p:nvPicPr>
          <p:cNvPr id="12" name="Picture 11">
            <a:extLst>
              <a:ext uri="{FF2B5EF4-FFF2-40B4-BE49-F238E27FC236}">
                <a16:creationId xmlns:a16="http://schemas.microsoft.com/office/drawing/2014/main" id="{3D39D3F7-37F8-8907-E58C-5354A24D696B}"/>
              </a:ext>
            </a:extLst>
          </p:cNvPr>
          <p:cNvPicPr>
            <a:picLocks noChangeAspect="1"/>
          </p:cNvPicPr>
          <p:nvPr/>
        </p:nvPicPr>
        <p:blipFill>
          <a:blip r:embed="rId5"/>
          <a:stretch>
            <a:fillRect/>
          </a:stretch>
        </p:blipFill>
        <p:spPr>
          <a:xfrm>
            <a:off x="792567" y="3730988"/>
            <a:ext cx="3282696" cy="1100648"/>
          </a:xfrm>
          <a:prstGeom prst="rect">
            <a:avLst/>
          </a:prstGeom>
        </p:spPr>
      </p:pic>
      <p:sp>
        <p:nvSpPr>
          <p:cNvPr id="14" name="TextBox 13">
            <a:extLst>
              <a:ext uri="{FF2B5EF4-FFF2-40B4-BE49-F238E27FC236}">
                <a16:creationId xmlns:a16="http://schemas.microsoft.com/office/drawing/2014/main" id="{55C44E3D-EEED-43E7-F36C-45B0C0D63D5E}"/>
              </a:ext>
            </a:extLst>
          </p:cNvPr>
          <p:cNvSpPr txBox="1"/>
          <p:nvPr/>
        </p:nvSpPr>
        <p:spPr>
          <a:xfrm>
            <a:off x="10251735" y="610298"/>
            <a:ext cx="1322542" cy="646331"/>
          </a:xfrm>
          <a:prstGeom prst="rect">
            <a:avLst/>
          </a:prstGeom>
          <a:noFill/>
        </p:spPr>
        <p:txBody>
          <a:bodyPr wrap="none" rtlCol="0">
            <a:spAutoFit/>
          </a:bodyPr>
          <a:lstStyle/>
          <a:p>
            <a:r>
              <a:rPr lang="en-US" dirty="0"/>
              <a:t>2024 </a:t>
            </a:r>
          </a:p>
          <a:p>
            <a:r>
              <a:rPr lang="en-US" dirty="0"/>
              <a:t>Evangelism</a:t>
            </a:r>
          </a:p>
        </p:txBody>
      </p:sp>
    </p:spTree>
    <p:extLst>
      <p:ext uri="{BB962C8B-B14F-4D97-AF65-F5344CB8AC3E}">
        <p14:creationId xmlns:p14="http://schemas.microsoft.com/office/powerpoint/2010/main" val="3529699998"/>
      </p:ext>
    </p:extLst>
  </p:cSld>
  <p:clrMapOvr>
    <a:masterClrMapping/>
  </p:clrMapOvr>
  <mc:AlternateContent xmlns:mc="http://schemas.openxmlformats.org/markup-compatibility/2006" xmlns:p14="http://schemas.microsoft.com/office/powerpoint/2010/main">
    <mc:Choice Requires="p14">
      <p:transition p14:dur="10" advClick="0" advTm="15000"/>
    </mc:Choice>
    <mc:Fallback xmlns="">
      <p:transition advClick="0" advTm="1500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CFB456-BF2D-6358-CA49-5AE20B53B4A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411EAACC-92F1-F8ED-ABA5-B2B2C549E7CE}"/>
              </a:ext>
            </a:extLst>
          </p:cNvPr>
          <p:cNvSpPr>
            <a:spLocks noGrp="1"/>
          </p:cNvSpPr>
          <p:nvPr>
            <p:ph type="title"/>
          </p:nvPr>
        </p:nvSpPr>
        <p:spPr>
          <a:xfrm>
            <a:off x="611944" y="342356"/>
            <a:ext cx="10515600" cy="1325563"/>
          </a:xfrm>
        </p:spPr>
        <p:txBody>
          <a:bodyPr/>
          <a:lstStyle/>
          <a:p>
            <a:pPr algn="ctr"/>
            <a:r>
              <a:rPr lang="en-US" b="1" dirty="0">
                <a:highlight>
                  <a:srgbClr val="FFFF00"/>
                </a:highlight>
              </a:rPr>
              <a:t>2024 Brats &amp; Dog Roast   </a:t>
            </a:r>
          </a:p>
        </p:txBody>
      </p:sp>
      <p:sp>
        <p:nvSpPr>
          <p:cNvPr id="5" name="Content Placeholder 4">
            <a:extLst>
              <a:ext uri="{FF2B5EF4-FFF2-40B4-BE49-F238E27FC236}">
                <a16:creationId xmlns:a16="http://schemas.microsoft.com/office/drawing/2014/main" id="{B21C59D1-C2DF-E9F5-2DCB-7CBB2A0C0D44}"/>
              </a:ext>
            </a:extLst>
          </p:cNvPr>
          <p:cNvSpPr>
            <a:spLocks noGrp="1"/>
          </p:cNvSpPr>
          <p:nvPr>
            <p:ph idx="1"/>
          </p:nvPr>
        </p:nvSpPr>
        <p:spPr/>
        <p:txBody>
          <a:bodyPr vert="horz" lIns="91440" tIns="45720" rIns="91440" bIns="45720" rtlCol="0" anchor="t">
            <a:noAutofit/>
          </a:bodyPr>
          <a:lstStyle/>
          <a:p>
            <a:pPr marL="0" indent="0">
              <a:buNone/>
            </a:pPr>
            <a:r>
              <a:rPr lang="en-US" dirty="0"/>
              <a:t>Zion’s Trustees conducted a Brats and Hotdog Roast fellowship event. </a:t>
            </a:r>
            <a:r>
              <a:rPr lang="en-US" b="1" dirty="0"/>
              <a:t>Thank You </a:t>
            </a:r>
            <a:r>
              <a:rPr lang="en-US" dirty="0"/>
              <a:t>to all who supported and participated in the tasty event.</a:t>
            </a:r>
          </a:p>
        </p:txBody>
      </p:sp>
      <p:sp>
        <p:nvSpPr>
          <p:cNvPr id="2" name="Slide Number Placeholder 1">
            <a:extLst>
              <a:ext uri="{FF2B5EF4-FFF2-40B4-BE49-F238E27FC236}">
                <a16:creationId xmlns:a16="http://schemas.microsoft.com/office/drawing/2014/main" id="{DFFF489E-E588-5BA3-F0FB-7A1E211CC346}"/>
              </a:ext>
            </a:extLst>
          </p:cNvPr>
          <p:cNvSpPr>
            <a:spLocks noGrp="1"/>
          </p:cNvSpPr>
          <p:nvPr>
            <p:ph type="sldNum" sz="quarter" idx="12"/>
          </p:nvPr>
        </p:nvSpPr>
        <p:spPr/>
        <p:txBody>
          <a:bodyPr/>
          <a:lstStyle/>
          <a:p>
            <a:fld id="{BC9C5C56-9DC3-4E52-BC50-5A79FB6AB900}" type="slidenum">
              <a:rPr lang="en-US" smtClean="0">
                <a:solidFill>
                  <a:schemeClr val="tx1"/>
                </a:solidFill>
              </a:rPr>
              <a:t>30</a:t>
            </a:fld>
            <a:endParaRPr lang="en-US">
              <a:solidFill>
                <a:schemeClr val="tx1"/>
              </a:solidFill>
            </a:endParaRPr>
          </a:p>
        </p:txBody>
      </p:sp>
      <p:pic>
        <p:nvPicPr>
          <p:cNvPr id="6" name="Picture 5">
            <a:extLst>
              <a:ext uri="{FF2B5EF4-FFF2-40B4-BE49-F238E27FC236}">
                <a16:creationId xmlns:a16="http://schemas.microsoft.com/office/drawing/2014/main" id="{31A1A817-9014-479D-CD8B-487BAB356830}"/>
              </a:ext>
            </a:extLst>
          </p:cNvPr>
          <p:cNvPicPr>
            <a:picLocks noChangeAspect="1"/>
          </p:cNvPicPr>
          <p:nvPr/>
        </p:nvPicPr>
        <p:blipFill>
          <a:blip r:embed="rId2"/>
          <a:stretch>
            <a:fillRect/>
          </a:stretch>
        </p:blipFill>
        <p:spPr>
          <a:xfrm>
            <a:off x="2200957" y="3366256"/>
            <a:ext cx="7074108" cy="2810707"/>
          </a:xfrm>
          <a:prstGeom prst="rect">
            <a:avLst/>
          </a:prstGeom>
        </p:spPr>
      </p:pic>
      <p:sp>
        <p:nvSpPr>
          <p:cNvPr id="3" name="TextBox 2">
            <a:extLst>
              <a:ext uri="{FF2B5EF4-FFF2-40B4-BE49-F238E27FC236}">
                <a16:creationId xmlns:a16="http://schemas.microsoft.com/office/drawing/2014/main" id="{B2E2B575-222F-19C2-23A0-426067E2F068}"/>
              </a:ext>
            </a:extLst>
          </p:cNvPr>
          <p:cNvSpPr txBox="1"/>
          <p:nvPr/>
        </p:nvSpPr>
        <p:spPr>
          <a:xfrm>
            <a:off x="10290048" y="463140"/>
            <a:ext cx="1256947" cy="923330"/>
          </a:xfrm>
          <a:prstGeom prst="rect">
            <a:avLst/>
          </a:prstGeom>
          <a:noFill/>
        </p:spPr>
        <p:txBody>
          <a:bodyPr wrap="none" rtlCol="0">
            <a:spAutoFit/>
          </a:bodyPr>
          <a:lstStyle/>
          <a:p>
            <a:r>
              <a:rPr lang="en-US" dirty="0"/>
              <a:t>2024</a:t>
            </a:r>
          </a:p>
          <a:p>
            <a:r>
              <a:rPr lang="en-US" dirty="0"/>
              <a:t>Trustees</a:t>
            </a:r>
          </a:p>
          <a:p>
            <a:r>
              <a:rPr lang="en-US" dirty="0"/>
              <a:t>Fellowship</a:t>
            </a:r>
          </a:p>
        </p:txBody>
      </p:sp>
    </p:spTree>
    <p:extLst>
      <p:ext uri="{BB962C8B-B14F-4D97-AF65-F5344CB8AC3E}">
        <p14:creationId xmlns:p14="http://schemas.microsoft.com/office/powerpoint/2010/main" val="28795086"/>
      </p:ext>
    </p:extLst>
  </p:cSld>
  <p:clrMapOvr>
    <a:masterClrMapping/>
  </p:clrMapOvr>
  <mc:AlternateContent xmlns:mc="http://schemas.openxmlformats.org/markup-compatibility/2006" xmlns:p14="http://schemas.microsoft.com/office/powerpoint/2010/main">
    <mc:Choice Requires="p14">
      <p:transition p14:dur="10" advClick="0" advTm="15000"/>
    </mc:Choice>
    <mc:Fallback xmlns="">
      <p:transition advClick="0" advTm="1500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193260-2F6B-99B2-AFB1-0EABB2C06B4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430FD7B-F86A-C4EB-6687-6D6A7DA538DF}"/>
              </a:ext>
            </a:extLst>
          </p:cNvPr>
          <p:cNvSpPr>
            <a:spLocks noGrp="1"/>
          </p:cNvSpPr>
          <p:nvPr>
            <p:ph type="title"/>
          </p:nvPr>
        </p:nvSpPr>
        <p:spPr>
          <a:xfrm>
            <a:off x="611944" y="342356"/>
            <a:ext cx="10515600" cy="1325563"/>
          </a:xfrm>
        </p:spPr>
        <p:txBody>
          <a:bodyPr/>
          <a:lstStyle/>
          <a:p>
            <a:pPr algn="ctr"/>
            <a:r>
              <a:rPr lang="en-US" b="1" dirty="0">
                <a:highlight>
                  <a:srgbClr val="FFFF00"/>
                </a:highlight>
              </a:rPr>
              <a:t>Zion T Shirts</a:t>
            </a:r>
          </a:p>
        </p:txBody>
      </p:sp>
      <p:sp>
        <p:nvSpPr>
          <p:cNvPr id="5" name="Content Placeholder 4">
            <a:extLst>
              <a:ext uri="{FF2B5EF4-FFF2-40B4-BE49-F238E27FC236}">
                <a16:creationId xmlns:a16="http://schemas.microsoft.com/office/drawing/2014/main" id="{941F2B09-D533-1215-D15D-933F4E6CD2E5}"/>
              </a:ext>
            </a:extLst>
          </p:cNvPr>
          <p:cNvSpPr>
            <a:spLocks noGrp="1"/>
          </p:cNvSpPr>
          <p:nvPr>
            <p:ph idx="1"/>
          </p:nvPr>
        </p:nvSpPr>
        <p:spPr/>
        <p:txBody>
          <a:bodyPr vert="horz" lIns="91440" tIns="45720" rIns="91440" bIns="45720" rtlCol="0" anchor="t">
            <a:noAutofit/>
          </a:bodyPr>
          <a:lstStyle/>
          <a:p>
            <a:pPr marL="0" indent="0">
              <a:buNone/>
            </a:pPr>
            <a:r>
              <a:rPr lang="en-US" sz="3600" dirty="0"/>
              <a:t>Zion T Shirts were designed and made available to increase Zion teamwork and identity.  </a:t>
            </a:r>
          </a:p>
          <a:p>
            <a:pPr marL="0" indent="0">
              <a:buNone/>
            </a:pPr>
            <a:endParaRPr lang="en-US" sz="3600" dirty="0"/>
          </a:p>
          <a:p>
            <a:pPr marL="0" indent="0">
              <a:buNone/>
            </a:pPr>
            <a:endParaRPr lang="en-US" sz="3600" dirty="0"/>
          </a:p>
          <a:p>
            <a:pPr marL="0" indent="0">
              <a:buNone/>
            </a:pPr>
            <a:endParaRPr lang="en-US" sz="3600" dirty="0"/>
          </a:p>
          <a:p>
            <a:pPr marL="0" indent="0">
              <a:buNone/>
            </a:pPr>
            <a:endParaRPr lang="en-US" sz="3600" dirty="0"/>
          </a:p>
          <a:p>
            <a:pPr marL="0" indent="0">
              <a:buNone/>
            </a:pPr>
            <a:r>
              <a:rPr lang="en-US" sz="2400" dirty="0"/>
              <a:t>Contact Amy M. or the church </a:t>
            </a:r>
          </a:p>
          <a:p>
            <a:pPr marL="0" indent="0">
              <a:buNone/>
            </a:pPr>
            <a:r>
              <a:rPr lang="en-US" sz="2400" dirty="0"/>
              <a:t>office to get a shirt.   </a:t>
            </a:r>
          </a:p>
        </p:txBody>
      </p:sp>
      <p:sp>
        <p:nvSpPr>
          <p:cNvPr id="2" name="Slide Number Placeholder 1">
            <a:extLst>
              <a:ext uri="{FF2B5EF4-FFF2-40B4-BE49-F238E27FC236}">
                <a16:creationId xmlns:a16="http://schemas.microsoft.com/office/drawing/2014/main" id="{3B8DDF4F-C12A-67FA-458D-6700ECEECEE2}"/>
              </a:ext>
            </a:extLst>
          </p:cNvPr>
          <p:cNvSpPr>
            <a:spLocks noGrp="1"/>
          </p:cNvSpPr>
          <p:nvPr>
            <p:ph type="sldNum" sz="quarter" idx="12"/>
          </p:nvPr>
        </p:nvSpPr>
        <p:spPr/>
        <p:txBody>
          <a:bodyPr/>
          <a:lstStyle/>
          <a:p>
            <a:fld id="{BC9C5C56-9DC3-4E52-BC50-5A79FB6AB900}" type="slidenum">
              <a:rPr lang="en-US" smtClean="0">
                <a:solidFill>
                  <a:schemeClr val="tx1"/>
                </a:solidFill>
              </a:rPr>
              <a:t>31</a:t>
            </a:fld>
            <a:endParaRPr lang="en-US" dirty="0">
              <a:solidFill>
                <a:schemeClr val="tx1"/>
              </a:solidFill>
            </a:endParaRPr>
          </a:p>
        </p:txBody>
      </p:sp>
      <p:pic>
        <p:nvPicPr>
          <p:cNvPr id="6" name="Picture 5" descr="A red flag with white text&#10;&#10;Description automatically generated">
            <a:extLst>
              <a:ext uri="{FF2B5EF4-FFF2-40B4-BE49-F238E27FC236}">
                <a16:creationId xmlns:a16="http://schemas.microsoft.com/office/drawing/2014/main" id="{D1A7EA3B-6F5E-7A4F-451E-8321819F4FE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5995730" y="2085166"/>
            <a:ext cx="3258327" cy="5086466"/>
          </a:xfrm>
          <a:prstGeom prst="rect">
            <a:avLst/>
          </a:prstGeom>
          <a:noFill/>
          <a:ln>
            <a:noFill/>
          </a:ln>
        </p:spPr>
      </p:pic>
      <p:sp>
        <p:nvSpPr>
          <p:cNvPr id="9" name="TextBox 8">
            <a:extLst>
              <a:ext uri="{FF2B5EF4-FFF2-40B4-BE49-F238E27FC236}">
                <a16:creationId xmlns:a16="http://schemas.microsoft.com/office/drawing/2014/main" id="{7BB9E5B8-9F36-DA9D-460D-A5B5E79D84F0}"/>
              </a:ext>
            </a:extLst>
          </p:cNvPr>
          <p:cNvSpPr txBox="1"/>
          <p:nvPr/>
        </p:nvSpPr>
        <p:spPr>
          <a:xfrm>
            <a:off x="838200" y="3628103"/>
            <a:ext cx="3916680" cy="1200329"/>
          </a:xfrm>
          <a:prstGeom prst="rect">
            <a:avLst/>
          </a:prstGeom>
          <a:noFill/>
        </p:spPr>
        <p:txBody>
          <a:bodyPr wrap="square" rtlCol="0">
            <a:spAutoFit/>
          </a:bodyPr>
          <a:lstStyle/>
          <a:p>
            <a:r>
              <a:rPr lang="en-US" sz="2400" b="1" dirty="0"/>
              <a:t>Thank You </a:t>
            </a:r>
            <a:r>
              <a:rPr lang="en-US" sz="2400" dirty="0"/>
              <a:t>Amy for your talent and energy in making these nice shirts available.</a:t>
            </a:r>
          </a:p>
        </p:txBody>
      </p:sp>
      <p:sp>
        <p:nvSpPr>
          <p:cNvPr id="3" name="TextBox 2">
            <a:extLst>
              <a:ext uri="{FF2B5EF4-FFF2-40B4-BE49-F238E27FC236}">
                <a16:creationId xmlns:a16="http://schemas.microsoft.com/office/drawing/2014/main" id="{A650E24A-EBCA-73CF-CA43-F5E8DAEB745E}"/>
              </a:ext>
            </a:extLst>
          </p:cNvPr>
          <p:cNvSpPr txBox="1"/>
          <p:nvPr/>
        </p:nvSpPr>
        <p:spPr>
          <a:xfrm>
            <a:off x="10290048" y="463140"/>
            <a:ext cx="1256947" cy="646331"/>
          </a:xfrm>
          <a:prstGeom prst="rect">
            <a:avLst/>
          </a:prstGeom>
          <a:noFill/>
        </p:spPr>
        <p:txBody>
          <a:bodyPr wrap="none" rtlCol="0">
            <a:spAutoFit/>
          </a:bodyPr>
          <a:lstStyle/>
          <a:p>
            <a:r>
              <a:rPr lang="en-US" dirty="0"/>
              <a:t>2024</a:t>
            </a:r>
          </a:p>
          <a:p>
            <a:r>
              <a:rPr lang="en-US" dirty="0"/>
              <a:t>Fellowship</a:t>
            </a:r>
          </a:p>
        </p:txBody>
      </p:sp>
    </p:spTree>
    <p:extLst>
      <p:ext uri="{BB962C8B-B14F-4D97-AF65-F5344CB8AC3E}">
        <p14:creationId xmlns:p14="http://schemas.microsoft.com/office/powerpoint/2010/main" val="1138241672"/>
      </p:ext>
    </p:extLst>
  </p:cSld>
  <p:clrMapOvr>
    <a:masterClrMapping/>
  </p:clrMapOvr>
  <mc:AlternateContent xmlns:mc="http://schemas.openxmlformats.org/markup-compatibility/2006" xmlns:p14="http://schemas.microsoft.com/office/powerpoint/2010/main">
    <mc:Choice Requires="p14">
      <p:transition p14:dur="10" advClick="0" advTm="15000"/>
    </mc:Choice>
    <mc:Fallback xmlns="">
      <p:transition advClick="0" advTm="1500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4C5A81A-4C2F-92FF-1E69-4B162D829AA7}"/>
              </a:ext>
            </a:extLst>
          </p:cNvPr>
          <p:cNvSpPr txBox="1"/>
          <p:nvPr/>
        </p:nvSpPr>
        <p:spPr>
          <a:xfrm>
            <a:off x="482990" y="1610941"/>
            <a:ext cx="11226018" cy="3539430"/>
          </a:xfrm>
          <a:prstGeom prst="rect">
            <a:avLst/>
          </a:prstGeom>
          <a:noFill/>
        </p:spPr>
        <p:txBody>
          <a:bodyPr wrap="square">
            <a:spAutoFit/>
          </a:bodyPr>
          <a:lstStyle/>
          <a:p>
            <a:pPr algn="ctr"/>
            <a:r>
              <a:rPr lang="en-US" sz="3200" dirty="0"/>
              <a:t>A very successful LWML event was hosted by our Zion WINGS </a:t>
            </a:r>
          </a:p>
          <a:p>
            <a:pPr algn="ctr"/>
            <a:endParaRPr lang="en-US" sz="4400" dirty="0"/>
          </a:p>
          <a:p>
            <a:pPr algn="ctr"/>
            <a:endParaRPr lang="en-US" sz="4400" dirty="0"/>
          </a:p>
          <a:p>
            <a:pPr algn="ctr"/>
            <a:endParaRPr lang="en-US" sz="4400" dirty="0"/>
          </a:p>
          <a:p>
            <a:pPr algn="ctr"/>
            <a:endParaRPr lang="en-US" sz="3200" b="1" dirty="0"/>
          </a:p>
          <a:p>
            <a:pPr algn="ctr"/>
            <a:r>
              <a:rPr lang="en-US" sz="2800" b="1" dirty="0"/>
              <a:t>Thank You </a:t>
            </a:r>
            <a:r>
              <a:rPr lang="en-US" sz="2800" dirty="0"/>
              <a:t>everyone who supported and participated in the event.</a:t>
            </a:r>
          </a:p>
        </p:txBody>
      </p:sp>
      <p:sp>
        <p:nvSpPr>
          <p:cNvPr id="4" name="TextBox 3">
            <a:extLst>
              <a:ext uri="{FF2B5EF4-FFF2-40B4-BE49-F238E27FC236}">
                <a16:creationId xmlns:a16="http://schemas.microsoft.com/office/drawing/2014/main" id="{C2CEEF15-A1FA-07A7-EF09-5A7F4D8DE02E}"/>
              </a:ext>
            </a:extLst>
          </p:cNvPr>
          <p:cNvSpPr txBox="1"/>
          <p:nvPr/>
        </p:nvSpPr>
        <p:spPr>
          <a:xfrm>
            <a:off x="663996" y="523944"/>
            <a:ext cx="9828626" cy="769441"/>
          </a:xfrm>
          <a:prstGeom prst="rect">
            <a:avLst/>
          </a:prstGeom>
          <a:noFill/>
        </p:spPr>
        <p:txBody>
          <a:bodyPr wrap="square" rtlCol="0">
            <a:spAutoFit/>
          </a:bodyPr>
          <a:lstStyle/>
          <a:p>
            <a:pPr algn="ctr"/>
            <a:r>
              <a:rPr lang="en-US" sz="4400" b="1" dirty="0">
                <a:highlight>
                  <a:srgbClr val="FFFF00"/>
                </a:highlight>
              </a:rPr>
              <a:t>LWML NED SPRING GATHERING</a:t>
            </a:r>
            <a:endParaRPr lang="en-US" sz="4400" dirty="0">
              <a:highlight>
                <a:srgbClr val="FFFF00"/>
              </a:highlight>
            </a:endParaRPr>
          </a:p>
        </p:txBody>
      </p:sp>
      <p:pic>
        <p:nvPicPr>
          <p:cNvPr id="6" name="Picture 5">
            <a:extLst>
              <a:ext uri="{FF2B5EF4-FFF2-40B4-BE49-F238E27FC236}">
                <a16:creationId xmlns:a16="http://schemas.microsoft.com/office/drawing/2014/main" id="{8F188098-5F1E-2656-CD2D-1FD13C4EDCA1}"/>
              </a:ext>
            </a:extLst>
          </p:cNvPr>
          <p:cNvPicPr>
            <a:picLocks noChangeAspect="1"/>
          </p:cNvPicPr>
          <p:nvPr/>
        </p:nvPicPr>
        <p:blipFill>
          <a:blip r:embed="rId2"/>
          <a:stretch>
            <a:fillRect/>
          </a:stretch>
        </p:blipFill>
        <p:spPr>
          <a:xfrm>
            <a:off x="2579076" y="2418573"/>
            <a:ext cx="7033847" cy="1510299"/>
          </a:xfrm>
          <a:prstGeom prst="rect">
            <a:avLst/>
          </a:prstGeom>
        </p:spPr>
      </p:pic>
      <p:sp>
        <p:nvSpPr>
          <p:cNvPr id="2" name="Slide Number Placeholder 1">
            <a:extLst>
              <a:ext uri="{FF2B5EF4-FFF2-40B4-BE49-F238E27FC236}">
                <a16:creationId xmlns:a16="http://schemas.microsoft.com/office/drawing/2014/main" id="{6C2AC8DF-35F5-FF40-BEFB-27449ACEF0BE}"/>
              </a:ext>
            </a:extLst>
          </p:cNvPr>
          <p:cNvSpPr>
            <a:spLocks noGrp="1"/>
          </p:cNvSpPr>
          <p:nvPr>
            <p:ph type="sldNum" sz="quarter" idx="12"/>
          </p:nvPr>
        </p:nvSpPr>
        <p:spPr/>
        <p:txBody>
          <a:bodyPr/>
          <a:lstStyle/>
          <a:p>
            <a:fld id="{082BD1CC-91F8-4BD3-8E5B-DF86EA4FDC39}" type="slidenum">
              <a:rPr lang="en-US" smtClean="0"/>
              <a:t>32</a:t>
            </a:fld>
            <a:endParaRPr lang="en-US"/>
          </a:p>
        </p:txBody>
      </p:sp>
      <p:sp>
        <p:nvSpPr>
          <p:cNvPr id="5" name="TextBox 4">
            <a:extLst>
              <a:ext uri="{FF2B5EF4-FFF2-40B4-BE49-F238E27FC236}">
                <a16:creationId xmlns:a16="http://schemas.microsoft.com/office/drawing/2014/main" id="{332EA3B6-D7F2-B0A2-C5C4-0883835A00E8}"/>
              </a:ext>
            </a:extLst>
          </p:cNvPr>
          <p:cNvSpPr txBox="1"/>
          <p:nvPr/>
        </p:nvSpPr>
        <p:spPr>
          <a:xfrm>
            <a:off x="10290048" y="463140"/>
            <a:ext cx="906017" cy="646331"/>
          </a:xfrm>
          <a:prstGeom prst="rect">
            <a:avLst/>
          </a:prstGeom>
          <a:noFill/>
        </p:spPr>
        <p:txBody>
          <a:bodyPr wrap="none" rtlCol="0">
            <a:spAutoFit/>
          </a:bodyPr>
          <a:lstStyle/>
          <a:p>
            <a:r>
              <a:rPr lang="en-US" dirty="0"/>
              <a:t>2024</a:t>
            </a:r>
          </a:p>
          <a:p>
            <a:r>
              <a:rPr lang="en-US" dirty="0"/>
              <a:t>WINGS</a:t>
            </a:r>
          </a:p>
        </p:txBody>
      </p:sp>
    </p:spTree>
    <p:extLst>
      <p:ext uri="{BB962C8B-B14F-4D97-AF65-F5344CB8AC3E}">
        <p14:creationId xmlns:p14="http://schemas.microsoft.com/office/powerpoint/2010/main" val="3701200493"/>
      </p:ext>
    </p:extLst>
  </p:cSld>
  <p:clrMapOvr>
    <a:masterClrMapping/>
  </p:clrMapOvr>
  <mc:AlternateContent xmlns:mc="http://schemas.openxmlformats.org/markup-compatibility/2006" xmlns:p14="http://schemas.microsoft.com/office/powerpoint/2010/main">
    <mc:Choice Requires="p14">
      <p:transition p14:dur="10" advClick="0" advTm="15000"/>
    </mc:Choice>
    <mc:Fallback xmlns="">
      <p:transition advClick="0" advTm="1500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E2222D8-F869-4E55-B0A8-25BD352E549F}"/>
              </a:ext>
            </a:extLst>
          </p:cNvPr>
          <p:cNvSpPr>
            <a:spLocks noGrp="1"/>
          </p:cNvSpPr>
          <p:nvPr>
            <p:ph type="title"/>
          </p:nvPr>
        </p:nvSpPr>
        <p:spPr>
          <a:xfrm>
            <a:off x="402336" y="320675"/>
            <a:ext cx="9510859" cy="1325563"/>
          </a:xfrm>
        </p:spPr>
        <p:txBody>
          <a:bodyPr>
            <a:normAutofit/>
          </a:bodyPr>
          <a:lstStyle/>
          <a:p>
            <a:pPr algn="ctr"/>
            <a:r>
              <a:rPr lang="en-US" b="1" dirty="0">
                <a:highlight>
                  <a:srgbClr val="FFFF00"/>
                </a:highlight>
              </a:rPr>
              <a:t>Continued Monthly Mites Collections</a:t>
            </a:r>
          </a:p>
        </p:txBody>
      </p:sp>
      <p:sp>
        <p:nvSpPr>
          <p:cNvPr id="5" name="Content Placeholder 4">
            <a:extLst>
              <a:ext uri="{FF2B5EF4-FFF2-40B4-BE49-F238E27FC236}">
                <a16:creationId xmlns:a16="http://schemas.microsoft.com/office/drawing/2014/main" id="{2BA5DB33-2A4E-429E-93E4-E4987BBDE6FE}"/>
              </a:ext>
            </a:extLst>
          </p:cNvPr>
          <p:cNvSpPr>
            <a:spLocks noGrp="1"/>
          </p:cNvSpPr>
          <p:nvPr>
            <p:ph idx="1"/>
          </p:nvPr>
        </p:nvSpPr>
        <p:spPr/>
        <p:txBody>
          <a:bodyPr>
            <a:noAutofit/>
          </a:bodyPr>
          <a:lstStyle/>
          <a:p>
            <a:pPr marL="0" indent="0">
              <a:buNone/>
            </a:pPr>
            <a:endParaRPr lang="en-US" dirty="0"/>
          </a:p>
        </p:txBody>
      </p:sp>
      <p:sp>
        <p:nvSpPr>
          <p:cNvPr id="2" name="Slide Number Placeholder 1">
            <a:extLst>
              <a:ext uri="{FF2B5EF4-FFF2-40B4-BE49-F238E27FC236}">
                <a16:creationId xmlns:a16="http://schemas.microsoft.com/office/drawing/2014/main" id="{4C5E38D2-4785-457C-A385-634ECC3E5B8B}"/>
              </a:ext>
            </a:extLst>
          </p:cNvPr>
          <p:cNvSpPr>
            <a:spLocks noGrp="1"/>
          </p:cNvSpPr>
          <p:nvPr>
            <p:ph type="sldNum" sz="quarter" idx="12"/>
          </p:nvPr>
        </p:nvSpPr>
        <p:spPr/>
        <p:txBody>
          <a:bodyPr/>
          <a:lstStyle/>
          <a:p>
            <a:fld id="{BC9C5C56-9DC3-4E52-BC50-5A79FB6AB900}" type="slidenum">
              <a:rPr lang="en-US" smtClean="0">
                <a:solidFill>
                  <a:schemeClr val="tx1"/>
                </a:solidFill>
              </a:rPr>
              <a:t>33</a:t>
            </a:fld>
            <a:endParaRPr lang="en-US">
              <a:solidFill>
                <a:schemeClr val="tx1"/>
              </a:solidFill>
            </a:endParaRPr>
          </a:p>
        </p:txBody>
      </p:sp>
      <p:pic>
        <p:nvPicPr>
          <p:cNvPr id="10" name="Picture 9">
            <a:extLst>
              <a:ext uri="{FF2B5EF4-FFF2-40B4-BE49-F238E27FC236}">
                <a16:creationId xmlns:a16="http://schemas.microsoft.com/office/drawing/2014/main" id="{593978A1-90DA-AC62-F056-94F435FA45C4}"/>
              </a:ext>
            </a:extLst>
          </p:cNvPr>
          <p:cNvPicPr>
            <a:picLocks noChangeAspect="1"/>
          </p:cNvPicPr>
          <p:nvPr/>
        </p:nvPicPr>
        <p:blipFill>
          <a:blip r:embed="rId2"/>
          <a:stretch>
            <a:fillRect/>
          </a:stretch>
        </p:blipFill>
        <p:spPr>
          <a:xfrm>
            <a:off x="926901" y="1856656"/>
            <a:ext cx="3973588" cy="2809134"/>
          </a:xfrm>
          <a:prstGeom prst="rect">
            <a:avLst/>
          </a:prstGeom>
        </p:spPr>
      </p:pic>
      <p:pic>
        <p:nvPicPr>
          <p:cNvPr id="12" name="Picture 11">
            <a:extLst>
              <a:ext uri="{FF2B5EF4-FFF2-40B4-BE49-F238E27FC236}">
                <a16:creationId xmlns:a16="http://schemas.microsoft.com/office/drawing/2014/main" id="{1FF1C629-37AE-28BA-E7D7-86D7A3731B88}"/>
              </a:ext>
            </a:extLst>
          </p:cNvPr>
          <p:cNvPicPr>
            <a:picLocks noChangeAspect="1"/>
          </p:cNvPicPr>
          <p:nvPr/>
        </p:nvPicPr>
        <p:blipFill>
          <a:blip r:embed="rId3"/>
          <a:stretch>
            <a:fillRect/>
          </a:stretch>
        </p:blipFill>
        <p:spPr>
          <a:xfrm>
            <a:off x="4989190" y="1825624"/>
            <a:ext cx="6731763" cy="4351337"/>
          </a:xfrm>
          <a:prstGeom prst="rect">
            <a:avLst/>
          </a:prstGeom>
        </p:spPr>
      </p:pic>
      <p:pic>
        <p:nvPicPr>
          <p:cNvPr id="8" name="Picture 7">
            <a:extLst>
              <a:ext uri="{FF2B5EF4-FFF2-40B4-BE49-F238E27FC236}">
                <a16:creationId xmlns:a16="http://schemas.microsoft.com/office/drawing/2014/main" id="{7FD35142-6D29-9A23-6988-993193FFF08C}"/>
              </a:ext>
            </a:extLst>
          </p:cNvPr>
          <p:cNvPicPr>
            <a:picLocks noChangeAspect="1"/>
          </p:cNvPicPr>
          <p:nvPr/>
        </p:nvPicPr>
        <p:blipFill>
          <a:blip r:embed="rId4"/>
          <a:stretch>
            <a:fillRect/>
          </a:stretch>
        </p:blipFill>
        <p:spPr>
          <a:xfrm>
            <a:off x="1451608" y="4845177"/>
            <a:ext cx="2924175" cy="1133475"/>
          </a:xfrm>
          <a:prstGeom prst="rect">
            <a:avLst/>
          </a:prstGeom>
        </p:spPr>
      </p:pic>
      <p:sp>
        <p:nvSpPr>
          <p:cNvPr id="3" name="TextBox 2">
            <a:extLst>
              <a:ext uri="{FF2B5EF4-FFF2-40B4-BE49-F238E27FC236}">
                <a16:creationId xmlns:a16="http://schemas.microsoft.com/office/drawing/2014/main" id="{7B6802DD-5CF2-9250-983A-45BF2D7932F0}"/>
              </a:ext>
            </a:extLst>
          </p:cNvPr>
          <p:cNvSpPr txBox="1"/>
          <p:nvPr/>
        </p:nvSpPr>
        <p:spPr>
          <a:xfrm>
            <a:off x="10290048" y="463140"/>
            <a:ext cx="906017" cy="646331"/>
          </a:xfrm>
          <a:prstGeom prst="rect">
            <a:avLst/>
          </a:prstGeom>
          <a:noFill/>
        </p:spPr>
        <p:txBody>
          <a:bodyPr wrap="none" rtlCol="0">
            <a:spAutoFit/>
          </a:bodyPr>
          <a:lstStyle/>
          <a:p>
            <a:r>
              <a:rPr lang="en-US" dirty="0"/>
              <a:t>2024</a:t>
            </a:r>
          </a:p>
          <a:p>
            <a:r>
              <a:rPr lang="en-US" dirty="0"/>
              <a:t>WINGS</a:t>
            </a:r>
          </a:p>
        </p:txBody>
      </p:sp>
    </p:spTree>
    <p:extLst>
      <p:ext uri="{BB962C8B-B14F-4D97-AF65-F5344CB8AC3E}">
        <p14:creationId xmlns:p14="http://schemas.microsoft.com/office/powerpoint/2010/main" val="250435725"/>
      </p:ext>
    </p:extLst>
  </p:cSld>
  <p:clrMapOvr>
    <a:masterClrMapping/>
  </p:clrMapOvr>
  <mc:AlternateContent xmlns:mc="http://schemas.openxmlformats.org/markup-compatibility/2006" xmlns:p14="http://schemas.microsoft.com/office/powerpoint/2010/main">
    <mc:Choice Requires="p14">
      <p:transition p14:dur="10" advClick="0" advTm="15000"/>
    </mc:Choice>
    <mc:Fallback xmlns="">
      <p:transition advClick="0" advTm="1500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D109206-C1E6-6350-7013-B5C797A07D92}"/>
              </a:ext>
            </a:extLst>
          </p:cNvPr>
          <p:cNvSpPr>
            <a:spLocks noGrp="1"/>
          </p:cNvSpPr>
          <p:nvPr>
            <p:ph idx="1"/>
          </p:nvPr>
        </p:nvSpPr>
        <p:spPr>
          <a:xfrm>
            <a:off x="335006" y="1825625"/>
            <a:ext cx="11405890" cy="4530725"/>
          </a:xfrm>
        </p:spPr>
        <p:txBody>
          <a:bodyPr/>
          <a:lstStyle/>
          <a:p>
            <a:r>
              <a:rPr lang="en-US" sz="2400" dirty="0"/>
              <a:t>Continued making and donating quilts.       </a:t>
            </a:r>
          </a:p>
          <a:p>
            <a:pPr>
              <a:lnSpc>
                <a:spcPct val="115000"/>
              </a:lnSpc>
              <a:spcBef>
                <a:spcPts val="0"/>
              </a:spcBef>
            </a:pPr>
            <a:r>
              <a:rPr lang="en-US" sz="2400" dirty="0">
                <a:effectLst/>
                <a:latin typeface="Calibri" panose="020F0502020204030204" pitchFamily="34" charset="0"/>
                <a:ea typeface="Calibri" panose="020F0502020204030204" pitchFamily="34" charset="0"/>
                <a:cs typeface="Times New Roman" panose="02020603050405020304" pitchFamily="18" charset="0"/>
              </a:rPr>
              <a:t>Continued making clothing and needed items. </a:t>
            </a:r>
          </a:p>
          <a:p>
            <a:pPr>
              <a:lnSpc>
                <a:spcPct val="115000"/>
              </a:lnSpc>
              <a:spcBef>
                <a:spcPts val="0"/>
              </a:spcBef>
            </a:pPr>
            <a:r>
              <a:rPr lang="en-US" sz="2400" dirty="0">
                <a:effectLst/>
                <a:latin typeface="Calibri" panose="020F0502020204030204" pitchFamily="34" charset="0"/>
                <a:ea typeface="Calibri" panose="020F0502020204030204" pitchFamily="34" charset="0"/>
                <a:cs typeface="Times New Roman" panose="02020603050405020304" pitchFamily="18" charset="0"/>
              </a:rPr>
              <a:t>Dozens of hand-crafted fabric items were lovingly made and delivered to those in need.</a:t>
            </a:r>
            <a:endParaRPr lang="en-US" sz="2400" b="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Bef>
                <a:spcPts val="0"/>
              </a:spcBef>
            </a:pPr>
            <a:r>
              <a:rPr lang="en-US" sz="2400" dirty="0">
                <a:latin typeface="Calibri" panose="020F0502020204030204" pitchFamily="34" charset="0"/>
                <a:ea typeface="Calibri" panose="020F0502020204030204" pitchFamily="34" charset="0"/>
                <a:cs typeface="Times New Roman" panose="02020603050405020304" pitchFamily="18" charset="0"/>
              </a:rPr>
              <a:t>Continued donations of </a:t>
            </a:r>
            <a:r>
              <a:rPr lang="en-US" sz="2400" dirty="0">
                <a:effectLst/>
                <a:latin typeface="Calibri" panose="020F0502020204030204" pitchFamily="34" charset="0"/>
                <a:ea typeface="Calibri" panose="020F0502020204030204" pitchFamily="34" charset="0"/>
                <a:cs typeface="Times New Roman" panose="02020603050405020304" pitchFamily="18" charset="0"/>
              </a:rPr>
              <a:t>bibles and devotionals. </a:t>
            </a:r>
          </a:p>
          <a:p>
            <a:pPr marL="0" indent="0">
              <a:buNone/>
            </a:pPr>
            <a:r>
              <a:rPr lang="en-US" sz="2400" dirty="0"/>
              <a:t>   </a:t>
            </a:r>
          </a:p>
          <a:p>
            <a:pPr marL="0" indent="0">
              <a:buNone/>
            </a:pPr>
            <a:r>
              <a:rPr lang="en-US" sz="2400" dirty="0"/>
              <a:t> </a:t>
            </a:r>
          </a:p>
          <a:p>
            <a:endParaRPr lang="en-US" dirty="0"/>
          </a:p>
        </p:txBody>
      </p:sp>
      <p:sp>
        <p:nvSpPr>
          <p:cNvPr id="5" name="Slide Number Placeholder 4">
            <a:extLst>
              <a:ext uri="{FF2B5EF4-FFF2-40B4-BE49-F238E27FC236}">
                <a16:creationId xmlns:a16="http://schemas.microsoft.com/office/drawing/2014/main" id="{05B0DB18-11D7-7444-26E3-3334110BCCEB}"/>
              </a:ext>
            </a:extLst>
          </p:cNvPr>
          <p:cNvSpPr>
            <a:spLocks noGrp="1"/>
          </p:cNvSpPr>
          <p:nvPr>
            <p:ph type="sldNum" sz="quarter" idx="12"/>
          </p:nvPr>
        </p:nvSpPr>
        <p:spPr>
          <a:xfrm>
            <a:off x="10970340" y="6356350"/>
            <a:ext cx="383460" cy="365125"/>
          </a:xfrm>
        </p:spPr>
        <p:txBody>
          <a:bodyPr/>
          <a:lstStyle/>
          <a:p>
            <a:fld id="{BC9C5C56-9DC3-4E52-BC50-5A79FB6AB900}" type="slidenum">
              <a:rPr lang="en-US" smtClean="0"/>
              <a:t>34</a:t>
            </a:fld>
            <a:endParaRPr lang="en-US"/>
          </a:p>
        </p:txBody>
      </p:sp>
      <p:sp>
        <p:nvSpPr>
          <p:cNvPr id="6" name="Title 3">
            <a:extLst>
              <a:ext uri="{FF2B5EF4-FFF2-40B4-BE49-F238E27FC236}">
                <a16:creationId xmlns:a16="http://schemas.microsoft.com/office/drawing/2014/main" id="{5FDB1DB8-2F33-AE81-E2AB-562607A83448}"/>
              </a:ext>
            </a:extLst>
          </p:cNvPr>
          <p:cNvSpPr>
            <a:spLocks noGrp="1"/>
          </p:cNvSpPr>
          <p:nvPr>
            <p:ph type="title"/>
          </p:nvPr>
        </p:nvSpPr>
        <p:spPr>
          <a:xfrm>
            <a:off x="838200" y="365125"/>
            <a:ext cx="8976360" cy="1325563"/>
          </a:xfrm>
        </p:spPr>
        <p:txBody>
          <a:bodyPr/>
          <a:lstStyle/>
          <a:p>
            <a:pPr algn="ctr"/>
            <a:r>
              <a:rPr lang="en-US" b="1" dirty="0">
                <a:highlight>
                  <a:srgbClr val="FFFF00"/>
                </a:highlight>
              </a:rPr>
              <a:t>2024 Quilting Ministry</a:t>
            </a:r>
          </a:p>
        </p:txBody>
      </p:sp>
      <p:pic>
        <p:nvPicPr>
          <p:cNvPr id="7" name="Picture 6">
            <a:extLst>
              <a:ext uri="{FF2B5EF4-FFF2-40B4-BE49-F238E27FC236}">
                <a16:creationId xmlns:a16="http://schemas.microsoft.com/office/drawing/2014/main" id="{2C43EE7C-D50F-941E-013C-D7C6EFD8CCAC}"/>
              </a:ext>
            </a:extLst>
          </p:cNvPr>
          <p:cNvPicPr>
            <a:picLocks noChangeAspect="1"/>
          </p:cNvPicPr>
          <p:nvPr/>
        </p:nvPicPr>
        <p:blipFill>
          <a:blip r:embed="rId2"/>
          <a:stretch>
            <a:fillRect/>
          </a:stretch>
        </p:blipFill>
        <p:spPr>
          <a:xfrm>
            <a:off x="8731853" y="1303674"/>
            <a:ext cx="1438187" cy="1152504"/>
          </a:xfrm>
          <a:prstGeom prst="rect">
            <a:avLst/>
          </a:prstGeom>
        </p:spPr>
      </p:pic>
      <p:pic>
        <p:nvPicPr>
          <p:cNvPr id="8" name="Picture 7">
            <a:extLst>
              <a:ext uri="{FF2B5EF4-FFF2-40B4-BE49-F238E27FC236}">
                <a16:creationId xmlns:a16="http://schemas.microsoft.com/office/drawing/2014/main" id="{A79FECE1-2830-BAF4-718A-4CEEF086F754}"/>
              </a:ext>
            </a:extLst>
          </p:cNvPr>
          <p:cNvPicPr>
            <a:picLocks noChangeAspect="1"/>
          </p:cNvPicPr>
          <p:nvPr/>
        </p:nvPicPr>
        <p:blipFill>
          <a:blip r:embed="rId3"/>
          <a:stretch>
            <a:fillRect/>
          </a:stretch>
        </p:blipFill>
        <p:spPr>
          <a:xfrm>
            <a:off x="1008888" y="4543425"/>
            <a:ext cx="2994533" cy="1812925"/>
          </a:xfrm>
          <a:prstGeom prst="rect">
            <a:avLst/>
          </a:prstGeom>
        </p:spPr>
      </p:pic>
      <p:pic>
        <p:nvPicPr>
          <p:cNvPr id="9" name="Picture 2" descr="Image result for Hand Quilting">
            <a:extLst>
              <a:ext uri="{FF2B5EF4-FFF2-40B4-BE49-F238E27FC236}">
                <a16:creationId xmlns:a16="http://schemas.microsoft.com/office/drawing/2014/main" id="{AE31F4B2-EAF3-7386-046C-410C6DECFC6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81269" y="4337317"/>
            <a:ext cx="2600149" cy="1848533"/>
          </a:xfrm>
          <a:prstGeom prst="rect">
            <a:avLst/>
          </a:prstGeom>
          <a:noFill/>
          <a:extLst>
            <a:ext uri="{909E8E84-426E-40DD-AFC4-6F175D3DCCD1}">
              <a14:hiddenFill xmlns:a14="http://schemas.microsoft.com/office/drawing/2010/main">
                <a:solidFill>
                  <a:srgbClr val="FFFFFF"/>
                </a:solidFill>
              </a14:hiddenFill>
            </a:ext>
          </a:extLst>
        </p:spPr>
      </p:pic>
      <p:pic>
        <p:nvPicPr>
          <p:cNvPr id="10" name="HEV1659669652951">
            <a:extLst>
              <a:ext uri="{FF2B5EF4-FFF2-40B4-BE49-F238E27FC236}">
                <a16:creationId xmlns:a16="http://schemas.microsoft.com/office/drawing/2014/main" id="{F7075222-03E4-6976-E57B-8A4BEFA9E7EE}"/>
              </a:ext>
            </a:extLst>
          </p:cNvPr>
          <p:cNvPicPr/>
          <p:nvPr/>
        </p:nvPicPr>
        <p:blipFill>
          <a:blip r:embed="rId5" r:link="rId6">
            <a:extLst>
              <a:ext uri="{28A0092B-C50C-407E-A947-70E740481C1C}">
                <a14:useLocalDpi xmlns:a14="http://schemas.microsoft.com/office/drawing/2010/main" val="0"/>
              </a:ext>
            </a:extLst>
          </a:blip>
          <a:srcRect/>
          <a:stretch>
            <a:fillRect/>
          </a:stretch>
        </p:blipFill>
        <p:spPr bwMode="auto">
          <a:xfrm>
            <a:off x="8215333" y="3970653"/>
            <a:ext cx="2755007" cy="1848533"/>
          </a:xfrm>
          <a:prstGeom prst="rect">
            <a:avLst/>
          </a:prstGeom>
          <a:noFill/>
          <a:ln>
            <a:noFill/>
          </a:ln>
        </p:spPr>
      </p:pic>
      <p:pic>
        <p:nvPicPr>
          <p:cNvPr id="2" name="HEV1659669652951">
            <a:extLst>
              <a:ext uri="{FF2B5EF4-FFF2-40B4-BE49-F238E27FC236}">
                <a16:creationId xmlns:a16="http://schemas.microsoft.com/office/drawing/2014/main" id="{1A5A2216-3F62-C574-5813-5C3BE5923391}"/>
              </a:ext>
            </a:extLst>
          </p:cNvPr>
          <p:cNvPicPr/>
          <p:nvPr/>
        </p:nvPicPr>
        <p:blipFill>
          <a:blip r:embed="rId5" r:link="rId6">
            <a:extLst>
              <a:ext uri="{28A0092B-C50C-407E-A947-70E740481C1C}">
                <a14:useLocalDpi xmlns:a14="http://schemas.microsoft.com/office/drawing/2010/main" val="0"/>
              </a:ext>
            </a:extLst>
          </a:blip>
          <a:srcRect/>
          <a:stretch>
            <a:fillRect/>
          </a:stretch>
        </p:blipFill>
        <p:spPr bwMode="auto">
          <a:xfrm>
            <a:off x="8215332" y="4239235"/>
            <a:ext cx="2755007" cy="1848533"/>
          </a:xfrm>
          <a:prstGeom prst="rect">
            <a:avLst/>
          </a:prstGeom>
          <a:noFill/>
          <a:ln>
            <a:noFill/>
          </a:ln>
        </p:spPr>
      </p:pic>
      <p:sp>
        <p:nvSpPr>
          <p:cNvPr id="4" name="TextBox 3">
            <a:extLst>
              <a:ext uri="{FF2B5EF4-FFF2-40B4-BE49-F238E27FC236}">
                <a16:creationId xmlns:a16="http://schemas.microsoft.com/office/drawing/2014/main" id="{E25F1211-94AF-1EFE-4915-5943363AFF0E}"/>
              </a:ext>
            </a:extLst>
          </p:cNvPr>
          <p:cNvSpPr txBox="1"/>
          <p:nvPr/>
        </p:nvSpPr>
        <p:spPr>
          <a:xfrm>
            <a:off x="10290048" y="463140"/>
            <a:ext cx="973856" cy="923330"/>
          </a:xfrm>
          <a:prstGeom prst="rect">
            <a:avLst/>
          </a:prstGeom>
          <a:noFill/>
        </p:spPr>
        <p:txBody>
          <a:bodyPr wrap="none" rtlCol="0">
            <a:spAutoFit/>
          </a:bodyPr>
          <a:lstStyle/>
          <a:p>
            <a:r>
              <a:rPr lang="en-US" dirty="0"/>
              <a:t>2024</a:t>
            </a:r>
          </a:p>
          <a:p>
            <a:r>
              <a:rPr lang="en-US" dirty="0"/>
              <a:t>Quilting</a:t>
            </a:r>
          </a:p>
          <a:p>
            <a:r>
              <a:rPr lang="en-US" dirty="0"/>
              <a:t>Ministry</a:t>
            </a:r>
          </a:p>
        </p:txBody>
      </p:sp>
    </p:spTree>
    <p:extLst>
      <p:ext uri="{BB962C8B-B14F-4D97-AF65-F5344CB8AC3E}">
        <p14:creationId xmlns:p14="http://schemas.microsoft.com/office/powerpoint/2010/main" val="116866167"/>
      </p:ext>
    </p:extLst>
  </p:cSld>
  <p:clrMapOvr>
    <a:masterClrMapping/>
  </p:clrMapOvr>
  <mc:AlternateContent xmlns:mc="http://schemas.openxmlformats.org/markup-compatibility/2006" xmlns:p14="http://schemas.microsoft.com/office/powerpoint/2010/main">
    <mc:Choice Requires="p14">
      <p:transition p14:dur="10" advClick="0" advTm="15000"/>
    </mc:Choice>
    <mc:Fallback xmlns="">
      <p:transition advClick="0" advTm="1500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E2222D8-F869-4E55-B0A8-25BD352E549F}"/>
              </a:ext>
            </a:extLst>
          </p:cNvPr>
          <p:cNvSpPr>
            <a:spLocks noGrp="1"/>
          </p:cNvSpPr>
          <p:nvPr>
            <p:ph type="title"/>
          </p:nvPr>
        </p:nvSpPr>
        <p:spPr>
          <a:xfrm>
            <a:off x="838200" y="374474"/>
            <a:ext cx="10515600" cy="1325563"/>
          </a:xfrm>
        </p:spPr>
        <p:txBody>
          <a:bodyPr/>
          <a:lstStyle/>
          <a:p>
            <a:pPr algn="ctr"/>
            <a:r>
              <a:rPr lang="en-US" b="1" dirty="0">
                <a:highlight>
                  <a:srgbClr val="FFFF00"/>
                </a:highlight>
              </a:rPr>
              <a:t>2024 Spring Cleanup</a:t>
            </a:r>
          </a:p>
        </p:txBody>
      </p:sp>
      <p:sp>
        <p:nvSpPr>
          <p:cNvPr id="5" name="Content Placeholder 4">
            <a:extLst>
              <a:ext uri="{FF2B5EF4-FFF2-40B4-BE49-F238E27FC236}">
                <a16:creationId xmlns:a16="http://schemas.microsoft.com/office/drawing/2014/main" id="{2BA5DB33-2A4E-429E-93E4-E4987BBDE6FE}"/>
              </a:ext>
            </a:extLst>
          </p:cNvPr>
          <p:cNvSpPr>
            <a:spLocks noGrp="1"/>
          </p:cNvSpPr>
          <p:nvPr>
            <p:ph idx="1"/>
          </p:nvPr>
        </p:nvSpPr>
        <p:spPr>
          <a:xfrm>
            <a:off x="795867" y="1953435"/>
            <a:ext cx="10326835" cy="4223527"/>
          </a:xfrm>
        </p:spPr>
        <p:txBody>
          <a:bodyPr>
            <a:noAutofit/>
          </a:bodyPr>
          <a:lstStyle/>
          <a:p>
            <a:pPr marL="0" indent="0">
              <a:buNone/>
            </a:pPr>
            <a:r>
              <a:rPr lang="en-US" sz="3600" dirty="0"/>
              <a:t>Our trusty Trustees organized and supported the cleaning of exterior and interior church areas. </a:t>
            </a:r>
          </a:p>
          <a:p>
            <a:pPr marL="0" indent="0">
              <a:buNone/>
            </a:pPr>
            <a:r>
              <a:rPr lang="en-US" sz="3600" dirty="0"/>
              <a:t>     </a:t>
            </a:r>
          </a:p>
          <a:p>
            <a:pPr marL="0" indent="0">
              <a:buNone/>
            </a:pPr>
            <a:endParaRPr lang="en-US" sz="3600" dirty="0"/>
          </a:p>
          <a:p>
            <a:pPr marL="0" indent="0">
              <a:buNone/>
            </a:pPr>
            <a:endParaRPr lang="en-US" sz="3600" dirty="0"/>
          </a:p>
          <a:p>
            <a:pPr marL="0" indent="0">
              <a:buNone/>
            </a:pPr>
            <a:endParaRPr lang="en-US" sz="3600" dirty="0"/>
          </a:p>
          <a:p>
            <a:pPr marL="0" indent="0">
              <a:buNone/>
            </a:pPr>
            <a:r>
              <a:rPr lang="en-US" sz="2400" dirty="0"/>
              <a:t>Thank You Gordon C. and team.  </a:t>
            </a:r>
          </a:p>
        </p:txBody>
      </p:sp>
      <p:sp>
        <p:nvSpPr>
          <p:cNvPr id="2" name="Slide Number Placeholder 1">
            <a:extLst>
              <a:ext uri="{FF2B5EF4-FFF2-40B4-BE49-F238E27FC236}">
                <a16:creationId xmlns:a16="http://schemas.microsoft.com/office/drawing/2014/main" id="{4C5E38D2-4785-457C-A385-634ECC3E5B8B}"/>
              </a:ext>
            </a:extLst>
          </p:cNvPr>
          <p:cNvSpPr>
            <a:spLocks noGrp="1"/>
          </p:cNvSpPr>
          <p:nvPr>
            <p:ph type="sldNum" sz="quarter" idx="12"/>
          </p:nvPr>
        </p:nvSpPr>
        <p:spPr/>
        <p:txBody>
          <a:bodyPr/>
          <a:lstStyle/>
          <a:p>
            <a:fld id="{BC9C5C56-9DC3-4E52-BC50-5A79FB6AB900}" type="slidenum">
              <a:rPr lang="en-US" smtClean="0">
                <a:solidFill>
                  <a:schemeClr val="tx1"/>
                </a:solidFill>
              </a:rPr>
              <a:t>35</a:t>
            </a:fld>
            <a:endParaRPr lang="en-US">
              <a:solidFill>
                <a:schemeClr val="tx1"/>
              </a:solidFill>
            </a:endParaRPr>
          </a:p>
        </p:txBody>
      </p:sp>
      <p:pic>
        <p:nvPicPr>
          <p:cNvPr id="8" name="Picture 7">
            <a:extLst>
              <a:ext uri="{FF2B5EF4-FFF2-40B4-BE49-F238E27FC236}">
                <a16:creationId xmlns:a16="http://schemas.microsoft.com/office/drawing/2014/main" id="{43912B65-CEF1-D352-C76B-9D29DACC2409}"/>
              </a:ext>
            </a:extLst>
          </p:cNvPr>
          <p:cNvPicPr>
            <a:picLocks noChangeAspect="1"/>
          </p:cNvPicPr>
          <p:nvPr/>
        </p:nvPicPr>
        <p:blipFill>
          <a:blip r:embed="rId3"/>
          <a:stretch>
            <a:fillRect/>
          </a:stretch>
        </p:blipFill>
        <p:spPr>
          <a:xfrm>
            <a:off x="964780" y="3429000"/>
            <a:ext cx="2543175" cy="1419225"/>
          </a:xfrm>
          <a:prstGeom prst="rect">
            <a:avLst/>
          </a:prstGeom>
        </p:spPr>
      </p:pic>
      <p:pic>
        <p:nvPicPr>
          <p:cNvPr id="11" name="Picture 10">
            <a:extLst>
              <a:ext uri="{FF2B5EF4-FFF2-40B4-BE49-F238E27FC236}">
                <a16:creationId xmlns:a16="http://schemas.microsoft.com/office/drawing/2014/main" id="{843FD3FB-1794-E2F1-E495-BD9BC8D89383}"/>
              </a:ext>
            </a:extLst>
          </p:cNvPr>
          <p:cNvPicPr>
            <a:picLocks noChangeAspect="1"/>
          </p:cNvPicPr>
          <p:nvPr/>
        </p:nvPicPr>
        <p:blipFill>
          <a:blip r:embed="rId4"/>
          <a:stretch>
            <a:fillRect/>
          </a:stretch>
        </p:blipFill>
        <p:spPr>
          <a:xfrm>
            <a:off x="4506899" y="3406973"/>
            <a:ext cx="2495550" cy="1600200"/>
          </a:xfrm>
          <a:prstGeom prst="rect">
            <a:avLst/>
          </a:prstGeom>
        </p:spPr>
      </p:pic>
      <p:pic>
        <p:nvPicPr>
          <p:cNvPr id="7" name="Picture 6">
            <a:extLst>
              <a:ext uri="{FF2B5EF4-FFF2-40B4-BE49-F238E27FC236}">
                <a16:creationId xmlns:a16="http://schemas.microsoft.com/office/drawing/2014/main" id="{4DA851CD-9293-34BA-167B-329B4F66AFAA}"/>
              </a:ext>
            </a:extLst>
          </p:cNvPr>
          <p:cNvPicPr>
            <a:picLocks noChangeAspect="1"/>
          </p:cNvPicPr>
          <p:nvPr/>
        </p:nvPicPr>
        <p:blipFill>
          <a:blip r:embed="rId5"/>
          <a:stretch>
            <a:fillRect/>
          </a:stretch>
        </p:blipFill>
        <p:spPr>
          <a:xfrm>
            <a:off x="7562815" y="3219377"/>
            <a:ext cx="3242727" cy="1838470"/>
          </a:xfrm>
          <a:prstGeom prst="rect">
            <a:avLst/>
          </a:prstGeom>
        </p:spPr>
      </p:pic>
      <p:sp>
        <p:nvSpPr>
          <p:cNvPr id="3" name="TextBox 2">
            <a:extLst>
              <a:ext uri="{FF2B5EF4-FFF2-40B4-BE49-F238E27FC236}">
                <a16:creationId xmlns:a16="http://schemas.microsoft.com/office/drawing/2014/main" id="{39392513-D1F3-426C-B054-9ECCE98FAA94}"/>
              </a:ext>
            </a:extLst>
          </p:cNvPr>
          <p:cNvSpPr txBox="1"/>
          <p:nvPr/>
        </p:nvSpPr>
        <p:spPr>
          <a:xfrm>
            <a:off x="10290048" y="463140"/>
            <a:ext cx="1030988" cy="646331"/>
          </a:xfrm>
          <a:prstGeom prst="rect">
            <a:avLst/>
          </a:prstGeom>
          <a:noFill/>
        </p:spPr>
        <p:txBody>
          <a:bodyPr wrap="none" rtlCol="0">
            <a:spAutoFit/>
          </a:bodyPr>
          <a:lstStyle/>
          <a:p>
            <a:r>
              <a:rPr lang="en-US" dirty="0"/>
              <a:t>2024</a:t>
            </a:r>
          </a:p>
          <a:p>
            <a:r>
              <a:rPr lang="en-US" dirty="0"/>
              <a:t>Trustees</a:t>
            </a:r>
          </a:p>
        </p:txBody>
      </p:sp>
    </p:spTree>
    <p:extLst>
      <p:ext uri="{BB962C8B-B14F-4D97-AF65-F5344CB8AC3E}">
        <p14:creationId xmlns:p14="http://schemas.microsoft.com/office/powerpoint/2010/main" val="3573694287"/>
      </p:ext>
    </p:extLst>
  </p:cSld>
  <p:clrMapOvr>
    <a:masterClrMapping/>
  </p:clrMapOvr>
  <mc:AlternateContent xmlns:mc="http://schemas.openxmlformats.org/markup-compatibility/2006" xmlns:p14="http://schemas.microsoft.com/office/powerpoint/2010/main">
    <mc:Choice Requires="p14">
      <p:transition p14:dur="10" advClick="0" advTm="15000"/>
    </mc:Choice>
    <mc:Fallback xmlns="">
      <p:transition advClick="0" advTm="1500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E2222D8-F869-4E55-B0A8-25BD352E549F}"/>
              </a:ext>
            </a:extLst>
          </p:cNvPr>
          <p:cNvSpPr>
            <a:spLocks noGrp="1"/>
          </p:cNvSpPr>
          <p:nvPr>
            <p:ph type="title"/>
          </p:nvPr>
        </p:nvSpPr>
        <p:spPr>
          <a:xfrm>
            <a:off x="101521" y="327411"/>
            <a:ext cx="10515600" cy="1325563"/>
          </a:xfrm>
        </p:spPr>
        <p:txBody>
          <a:bodyPr>
            <a:normAutofit/>
          </a:bodyPr>
          <a:lstStyle/>
          <a:p>
            <a:pPr algn="ctr"/>
            <a:r>
              <a:rPr lang="en-US" dirty="0">
                <a:highlight>
                  <a:srgbClr val="FFFF00"/>
                </a:highlight>
                <a:latin typeface="Amasis MT Pro Black" panose="020F0502020204030204" pitchFamily="18" charset="0"/>
              </a:rPr>
              <a:t>Maintenance of Church Infrastructure</a:t>
            </a:r>
          </a:p>
        </p:txBody>
      </p:sp>
      <p:sp>
        <p:nvSpPr>
          <p:cNvPr id="5" name="Content Placeholder 4">
            <a:extLst>
              <a:ext uri="{FF2B5EF4-FFF2-40B4-BE49-F238E27FC236}">
                <a16:creationId xmlns:a16="http://schemas.microsoft.com/office/drawing/2014/main" id="{2BA5DB33-2A4E-429E-93E4-E4987BBDE6FE}"/>
              </a:ext>
            </a:extLst>
          </p:cNvPr>
          <p:cNvSpPr>
            <a:spLocks noGrp="1"/>
          </p:cNvSpPr>
          <p:nvPr>
            <p:ph idx="1"/>
          </p:nvPr>
        </p:nvSpPr>
        <p:spPr>
          <a:xfrm>
            <a:off x="795867" y="1839693"/>
            <a:ext cx="10515600" cy="4351338"/>
          </a:xfrm>
        </p:spPr>
        <p:txBody>
          <a:bodyPr>
            <a:noAutofit/>
          </a:bodyPr>
          <a:lstStyle/>
          <a:p>
            <a:pPr marL="0" indent="0">
              <a:buNone/>
            </a:pPr>
            <a:r>
              <a:rPr lang="en-US" sz="3600" dirty="0"/>
              <a:t>Zion’s Trustees continued to support the ongoing maintenance and repair of church interior and exterior infrastructure and equipment.         </a:t>
            </a:r>
          </a:p>
          <a:p>
            <a:pPr marL="0" indent="0">
              <a:buNone/>
            </a:pPr>
            <a:endParaRPr lang="en-US" sz="3600" dirty="0"/>
          </a:p>
          <a:p>
            <a:pPr marL="0" indent="0">
              <a:buNone/>
            </a:pPr>
            <a:endParaRPr lang="en-US" sz="3600" dirty="0"/>
          </a:p>
          <a:p>
            <a:pPr marL="0" indent="0">
              <a:buNone/>
            </a:pPr>
            <a:endParaRPr lang="en-US" sz="3600" dirty="0"/>
          </a:p>
        </p:txBody>
      </p:sp>
      <p:sp>
        <p:nvSpPr>
          <p:cNvPr id="2" name="Slide Number Placeholder 1">
            <a:extLst>
              <a:ext uri="{FF2B5EF4-FFF2-40B4-BE49-F238E27FC236}">
                <a16:creationId xmlns:a16="http://schemas.microsoft.com/office/drawing/2014/main" id="{4C5E38D2-4785-457C-A385-634ECC3E5B8B}"/>
              </a:ext>
            </a:extLst>
          </p:cNvPr>
          <p:cNvSpPr>
            <a:spLocks noGrp="1"/>
          </p:cNvSpPr>
          <p:nvPr>
            <p:ph type="sldNum" sz="quarter" idx="12"/>
          </p:nvPr>
        </p:nvSpPr>
        <p:spPr/>
        <p:txBody>
          <a:bodyPr/>
          <a:lstStyle/>
          <a:p>
            <a:fld id="{BC9C5C56-9DC3-4E52-BC50-5A79FB6AB900}" type="slidenum">
              <a:rPr lang="en-US" smtClean="0">
                <a:solidFill>
                  <a:schemeClr val="tx1"/>
                </a:solidFill>
              </a:rPr>
              <a:t>36</a:t>
            </a:fld>
            <a:endParaRPr lang="en-US">
              <a:solidFill>
                <a:schemeClr val="tx1"/>
              </a:solidFill>
            </a:endParaRPr>
          </a:p>
        </p:txBody>
      </p:sp>
      <p:pic>
        <p:nvPicPr>
          <p:cNvPr id="8" name="Picture 7">
            <a:extLst>
              <a:ext uri="{FF2B5EF4-FFF2-40B4-BE49-F238E27FC236}">
                <a16:creationId xmlns:a16="http://schemas.microsoft.com/office/drawing/2014/main" id="{2BE3029E-8D16-0224-4907-7A62715F5FDB}"/>
              </a:ext>
            </a:extLst>
          </p:cNvPr>
          <p:cNvPicPr>
            <a:picLocks noChangeAspect="1"/>
          </p:cNvPicPr>
          <p:nvPr/>
        </p:nvPicPr>
        <p:blipFill>
          <a:blip r:embed="rId3"/>
          <a:stretch>
            <a:fillRect/>
          </a:stretch>
        </p:blipFill>
        <p:spPr>
          <a:xfrm>
            <a:off x="880533" y="3363619"/>
            <a:ext cx="5004999" cy="1940048"/>
          </a:xfrm>
          <a:prstGeom prst="rect">
            <a:avLst/>
          </a:prstGeom>
        </p:spPr>
      </p:pic>
      <p:pic>
        <p:nvPicPr>
          <p:cNvPr id="7" name="Picture 6">
            <a:extLst>
              <a:ext uri="{FF2B5EF4-FFF2-40B4-BE49-F238E27FC236}">
                <a16:creationId xmlns:a16="http://schemas.microsoft.com/office/drawing/2014/main" id="{D69C0176-BDE3-4202-2570-30ACA758D825}"/>
              </a:ext>
            </a:extLst>
          </p:cNvPr>
          <p:cNvPicPr>
            <a:picLocks noChangeAspect="1"/>
          </p:cNvPicPr>
          <p:nvPr/>
        </p:nvPicPr>
        <p:blipFill>
          <a:blip r:embed="rId4"/>
          <a:stretch>
            <a:fillRect/>
          </a:stretch>
        </p:blipFill>
        <p:spPr>
          <a:xfrm>
            <a:off x="7169169" y="3798228"/>
            <a:ext cx="3267183" cy="2740684"/>
          </a:xfrm>
          <a:prstGeom prst="rect">
            <a:avLst/>
          </a:prstGeom>
        </p:spPr>
      </p:pic>
      <p:sp>
        <p:nvSpPr>
          <p:cNvPr id="3" name="TextBox 2">
            <a:extLst>
              <a:ext uri="{FF2B5EF4-FFF2-40B4-BE49-F238E27FC236}">
                <a16:creationId xmlns:a16="http://schemas.microsoft.com/office/drawing/2014/main" id="{7F693626-561E-0985-CCD0-144143B7CB0D}"/>
              </a:ext>
            </a:extLst>
          </p:cNvPr>
          <p:cNvSpPr txBox="1"/>
          <p:nvPr/>
        </p:nvSpPr>
        <p:spPr>
          <a:xfrm>
            <a:off x="10290048" y="463140"/>
            <a:ext cx="1030988" cy="646331"/>
          </a:xfrm>
          <a:prstGeom prst="rect">
            <a:avLst/>
          </a:prstGeom>
          <a:noFill/>
        </p:spPr>
        <p:txBody>
          <a:bodyPr wrap="none" rtlCol="0">
            <a:spAutoFit/>
          </a:bodyPr>
          <a:lstStyle/>
          <a:p>
            <a:r>
              <a:rPr lang="en-US" dirty="0"/>
              <a:t>2024</a:t>
            </a:r>
          </a:p>
          <a:p>
            <a:r>
              <a:rPr lang="en-US" dirty="0"/>
              <a:t>Trustees</a:t>
            </a:r>
          </a:p>
        </p:txBody>
      </p:sp>
      <p:sp>
        <p:nvSpPr>
          <p:cNvPr id="6" name="TextBox 5">
            <a:extLst>
              <a:ext uri="{FF2B5EF4-FFF2-40B4-BE49-F238E27FC236}">
                <a16:creationId xmlns:a16="http://schemas.microsoft.com/office/drawing/2014/main" id="{CEA9551D-3849-2D1F-CA3E-A271C7CFC4C9}"/>
              </a:ext>
            </a:extLst>
          </p:cNvPr>
          <p:cNvSpPr txBox="1"/>
          <p:nvPr/>
        </p:nvSpPr>
        <p:spPr>
          <a:xfrm>
            <a:off x="335032" y="5490386"/>
            <a:ext cx="6700768" cy="400110"/>
          </a:xfrm>
          <a:prstGeom prst="rect">
            <a:avLst/>
          </a:prstGeom>
          <a:noFill/>
        </p:spPr>
        <p:txBody>
          <a:bodyPr wrap="square">
            <a:spAutoFit/>
          </a:bodyPr>
          <a:lstStyle/>
          <a:p>
            <a:pPr marL="0" indent="0" algn="ctr">
              <a:buNone/>
            </a:pPr>
            <a:r>
              <a:rPr lang="en-US" sz="2000" dirty="0"/>
              <a:t>To help support maintenance activities contact: Gordon C.   </a:t>
            </a:r>
          </a:p>
        </p:txBody>
      </p:sp>
    </p:spTree>
    <p:extLst>
      <p:ext uri="{BB962C8B-B14F-4D97-AF65-F5344CB8AC3E}">
        <p14:creationId xmlns:p14="http://schemas.microsoft.com/office/powerpoint/2010/main" val="3424632778"/>
      </p:ext>
    </p:extLst>
  </p:cSld>
  <p:clrMapOvr>
    <a:masterClrMapping/>
  </p:clrMapOvr>
  <mc:AlternateContent xmlns:mc="http://schemas.openxmlformats.org/markup-compatibility/2006" xmlns:p14="http://schemas.microsoft.com/office/powerpoint/2010/main">
    <mc:Choice Requires="p14">
      <p:transition p14:dur="10" advClick="0" advTm="15000"/>
    </mc:Choice>
    <mc:Fallback xmlns="">
      <p:transition advClick="0" advTm="15000"/>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E2222D8-F869-4E55-B0A8-25BD352E549F}"/>
              </a:ext>
            </a:extLst>
          </p:cNvPr>
          <p:cNvSpPr>
            <a:spLocks noGrp="1"/>
          </p:cNvSpPr>
          <p:nvPr>
            <p:ph type="title"/>
          </p:nvPr>
        </p:nvSpPr>
        <p:spPr>
          <a:xfrm>
            <a:off x="838200" y="374474"/>
            <a:ext cx="10515600" cy="1325563"/>
          </a:xfrm>
        </p:spPr>
        <p:txBody>
          <a:bodyPr/>
          <a:lstStyle/>
          <a:p>
            <a:pPr algn="ctr"/>
            <a:r>
              <a:rPr lang="en-US" dirty="0">
                <a:highlight>
                  <a:srgbClr val="FFFF00"/>
                </a:highlight>
                <a:latin typeface="Amasis MT Pro Black" panose="02040A04050005020304" pitchFamily="18" charset="0"/>
              </a:rPr>
              <a:t>2024 LED Project</a:t>
            </a:r>
          </a:p>
        </p:txBody>
      </p:sp>
      <p:sp>
        <p:nvSpPr>
          <p:cNvPr id="5" name="Content Placeholder 4">
            <a:extLst>
              <a:ext uri="{FF2B5EF4-FFF2-40B4-BE49-F238E27FC236}">
                <a16:creationId xmlns:a16="http://schemas.microsoft.com/office/drawing/2014/main" id="{2BA5DB33-2A4E-429E-93E4-E4987BBDE6FE}"/>
              </a:ext>
            </a:extLst>
          </p:cNvPr>
          <p:cNvSpPr>
            <a:spLocks noGrp="1"/>
          </p:cNvSpPr>
          <p:nvPr>
            <p:ph idx="1"/>
          </p:nvPr>
        </p:nvSpPr>
        <p:spPr>
          <a:xfrm>
            <a:off x="406399" y="1839693"/>
            <a:ext cx="11379202" cy="4351338"/>
          </a:xfrm>
        </p:spPr>
        <p:txBody>
          <a:bodyPr>
            <a:noAutofit/>
          </a:bodyPr>
          <a:lstStyle/>
          <a:p>
            <a:pPr marL="0" indent="0">
              <a:buNone/>
            </a:pPr>
            <a:r>
              <a:rPr lang="en-US" sz="3200" dirty="0"/>
              <a:t>Continued interior LED lighting upgrades</a:t>
            </a:r>
          </a:p>
          <a:p>
            <a:pPr marL="0" indent="0">
              <a:buNone/>
            </a:pPr>
            <a:r>
              <a:rPr lang="en-US" sz="3200" dirty="0"/>
              <a:t>Including Pastor’s office</a:t>
            </a:r>
            <a:r>
              <a:rPr lang="en-US" sz="3600" dirty="0"/>
              <a:t>       </a:t>
            </a:r>
          </a:p>
        </p:txBody>
      </p:sp>
      <p:sp>
        <p:nvSpPr>
          <p:cNvPr id="2" name="Slide Number Placeholder 1">
            <a:extLst>
              <a:ext uri="{FF2B5EF4-FFF2-40B4-BE49-F238E27FC236}">
                <a16:creationId xmlns:a16="http://schemas.microsoft.com/office/drawing/2014/main" id="{4C5E38D2-4785-457C-A385-634ECC3E5B8B}"/>
              </a:ext>
            </a:extLst>
          </p:cNvPr>
          <p:cNvSpPr>
            <a:spLocks noGrp="1"/>
          </p:cNvSpPr>
          <p:nvPr>
            <p:ph type="sldNum" sz="quarter" idx="12"/>
          </p:nvPr>
        </p:nvSpPr>
        <p:spPr/>
        <p:txBody>
          <a:bodyPr/>
          <a:lstStyle/>
          <a:p>
            <a:fld id="{BC9C5C56-9DC3-4E52-BC50-5A79FB6AB900}" type="slidenum">
              <a:rPr lang="en-US" smtClean="0">
                <a:solidFill>
                  <a:schemeClr val="tx1"/>
                </a:solidFill>
              </a:rPr>
              <a:t>37</a:t>
            </a:fld>
            <a:endParaRPr lang="en-US">
              <a:solidFill>
                <a:schemeClr val="tx1"/>
              </a:solidFill>
            </a:endParaRPr>
          </a:p>
        </p:txBody>
      </p:sp>
      <p:sp>
        <p:nvSpPr>
          <p:cNvPr id="8" name="TextBox 7">
            <a:extLst>
              <a:ext uri="{FF2B5EF4-FFF2-40B4-BE49-F238E27FC236}">
                <a16:creationId xmlns:a16="http://schemas.microsoft.com/office/drawing/2014/main" id="{390DFC79-5079-F9C6-1A7E-F08B2E6BD6C9}"/>
              </a:ext>
            </a:extLst>
          </p:cNvPr>
          <p:cNvSpPr txBox="1"/>
          <p:nvPr/>
        </p:nvSpPr>
        <p:spPr>
          <a:xfrm>
            <a:off x="8125971" y="1788703"/>
            <a:ext cx="3659630" cy="3970318"/>
          </a:xfrm>
          <a:prstGeom prst="rect">
            <a:avLst/>
          </a:prstGeom>
          <a:noFill/>
        </p:spPr>
        <p:txBody>
          <a:bodyPr wrap="square" rtlCol="0">
            <a:spAutoFit/>
          </a:bodyPr>
          <a:lstStyle/>
          <a:p>
            <a:r>
              <a:rPr lang="en-US" dirty="0"/>
              <a:t>New LED lights providing greater illumination and using less electricity than the old lights have been installed in hall and office. More areas to receive LEDs.</a:t>
            </a:r>
          </a:p>
          <a:p>
            <a:endParaRPr lang="en-US" dirty="0"/>
          </a:p>
          <a:p>
            <a:r>
              <a:rPr lang="en-US" dirty="0"/>
              <a:t>The visionary efforts of the Trustees in supporting this project is a shining example of teamwork</a:t>
            </a:r>
          </a:p>
          <a:p>
            <a:r>
              <a:rPr lang="en-US" dirty="0"/>
              <a:t> and generosity at Zion.  </a:t>
            </a:r>
          </a:p>
          <a:p>
            <a:endParaRPr lang="en-US" dirty="0"/>
          </a:p>
          <a:p>
            <a:endParaRPr lang="en-US" dirty="0"/>
          </a:p>
          <a:p>
            <a:endParaRPr lang="en-US" dirty="0"/>
          </a:p>
          <a:p>
            <a:r>
              <a:rPr lang="en-US" dirty="0"/>
              <a:t> </a:t>
            </a:r>
          </a:p>
        </p:txBody>
      </p:sp>
      <p:pic>
        <p:nvPicPr>
          <p:cNvPr id="10" name="Picture 9">
            <a:extLst>
              <a:ext uri="{FF2B5EF4-FFF2-40B4-BE49-F238E27FC236}">
                <a16:creationId xmlns:a16="http://schemas.microsoft.com/office/drawing/2014/main" id="{E13A53EC-BE88-AEB1-1CF3-DD708137713D}"/>
              </a:ext>
            </a:extLst>
          </p:cNvPr>
          <p:cNvPicPr>
            <a:picLocks noChangeAspect="1"/>
          </p:cNvPicPr>
          <p:nvPr/>
        </p:nvPicPr>
        <p:blipFill>
          <a:blip r:embed="rId3"/>
          <a:stretch>
            <a:fillRect/>
          </a:stretch>
        </p:blipFill>
        <p:spPr>
          <a:xfrm>
            <a:off x="539157" y="3299929"/>
            <a:ext cx="5768622" cy="2407023"/>
          </a:xfrm>
          <a:prstGeom prst="rect">
            <a:avLst/>
          </a:prstGeom>
        </p:spPr>
      </p:pic>
      <p:pic>
        <p:nvPicPr>
          <p:cNvPr id="9" name="Picture 8">
            <a:extLst>
              <a:ext uri="{FF2B5EF4-FFF2-40B4-BE49-F238E27FC236}">
                <a16:creationId xmlns:a16="http://schemas.microsoft.com/office/drawing/2014/main" id="{2A0C9FF9-A7A3-C7AF-E6DA-72254DC5B5CE}"/>
              </a:ext>
            </a:extLst>
          </p:cNvPr>
          <p:cNvPicPr>
            <a:picLocks noChangeAspect="1"/>
          </p:cNvPicPr>
          <p:nvPr/>
        </p:nvPicPr>
        <p:blipFill>
          <a:blip r:embed="rId4"/>
          <a:stretch>
            <a:fillRect/>
          </a:stretch>
        </p:blipFill>
        <p:spPr>
          <a:xfrm>
            <a:off x="8125971" y="4991035"/>
            <a:ext cx="2924175" cy="1133475"/>
          </a:xfrm>
          <a:prstGeom prst="rect">
            <a:avLst/>
          </a:prstGeom>
        </p:spPr>
      </p:pic>
      <p:sp>
        <p:nvSpPr>
          <p:cNvPr id="3" name="TextBox 2">
            <a:extLst>
              <a:ext uri="{FF2B5EF4-FFF2-40B4-BE49-F238E27FC236}">
                <a16:creationId xmlns:a16="http://schemas.microsoft.com/office/drawing/2014/main" id="{AD31E41F-887C-DB59-9E16-CA5DF311FE18}"/>
              </a:ext>
            </a:extLst>
          </p:cNvPr>
          <p:cNvSpPr txBox="1"/>
          <p:nvPr/>
        </p:nvSpPr>
        <p:spPr>
          <a:xfrm>
            <a:off x="10290048" y="463140"/>
            <a:ext cx="1030988" cy="646331"/>
          </a:xfrm>
          <a:prstGeom prst="rect">
            <a:avLst/>
          </a:prstGeom>
          <a:noFill/>
        </p:spPr>
        <p:txBody>
          <a:bodyPr wrap="none" rtlCol="0">
            <a:spAutoFit/>
          </a:bodyPr>
          <a:lstStyle/>
          <a:p>
            <a:r>
              <a:rPr lang="en-US" dirty="0"/>
              <a:t>2024</a:t>
            </a:r>
          </a:p>
          <a:p>
            <a:r>
              <a:rPr lang="en-US" dirty="0"/>
              <a:t>Trustees</a:t>
            </a:r>
          </a:p>
        </p:txBody>
      </p:sp>
    </p:spTree>
    <p:extLst>
      <p:ext uri="{BB962C8B-B14F-4D97-AF65-F5344CB8AC3E}">
        <p14:creationId xmlns:p14="http://schemas.microsoft.com/office/powerpoint/2010/main" val="2605273730"/>
      </p:ext>
    </p:extLst>
  </p:cSld>
  <p:clrMapOvr>
    <a:masterClrMapping/>
  </p:clrMapOvr>
  <mc:AlternateContent xmlns:mc="http://schemas.openxmlformats.org/markup-compatibility/2006" xmlns:p14="http://schemas.microsoft.com/office/powerpoint/2010/main">
    <mc:Choice Requires="p14">
      <p:transition p14:dur="10" advClick="0" advTm="15000"/>
    </mc:Choice>
    <mc:Fallback xmlns="">
      <p:transition advClick="0" advTm="15000"/>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E2222D8-F869-4E55-B0A8-25BD352E549F}"/>
              </a:ext>
            </a:extLst>
          </p:cNvPr>
          <p:cNvSpPr>
            <a:spLocks noGrp="1"/>
          </p:cNvSpPr>
          <p:nvPr>
            <p:ph type="title"/>
          </p:nvPr>
        </p:nvSpPr>
        <p:spPr>
          <a:xfrm>
            <a:off x="838200" y="374474"/>
            <a:ext cx="10515600" cy="1325563"/>
          </a:xfrm>
        </p:spPr>
        <p:txBody>
          <a:bodyPr/>
          <a:lstStyle/>
          <a:p>
            <a:pPr algn="ctr"/>
            <a:r>
              <a:rPr lang="en-US" b="1" dirty="0">
                <a:highlight>
                  <a:srgbClr val="FFFF00"/>
                </a:highlight>
              </a:rPr>
              <a:t>Roofing Project Completion</a:t>
            </a:r>
          </a:p>
        </p:txBody>
      </p:sp>
      <p:sp>
        <p:nvSpPr>
          <p:cNvPr id="5" name="Content Placeholder 4">
            <a:extLst>
              <a:ext uri="{FF2B5EF4-FFF2-40B4-BE49-F238E27FC236}">
                <a16:creationId xmlns:a16="http://schemas.microsoft.com/office/drawing/2014/main" id="{2BA5DB33-2A4E-429E-93E4-E4987BBDE6FE}"/>
              </a:ext>
            </a:extLst>
          </p:cNvPr>
          <p:cNvSpPr>
            <a:spLocks noGrp="1"/>
          </p:cNvSpPr>
          <p:nvPr>
            <p:ph idx="1"/>
          </p:nvPr>
        </p:nvSpPr>
        <p:spPr>
          <a:xfrm>
            <a:off x="795867" y="1825625"/>
            <a:ext cx="10515600" cy="4351338"/>
          </a:xfrm>
        </p:spPr>
        <p:txBody>
          <a:bodyPr>
            <a:noAutofit/>
          </a:bodyPr>
          <a:lstStyle/>
          <a:p>
            <a:pPr marL="0" indent="0">
              <a:buNone/>
            </a:pPr>
            <a:r>
              <a:rPr lang="en-US" sz="3600" dirty="0"/>
              <a:t>Completed the final flat section of the roof project </a:t>
            </a:r>
          </a:p>
          <a:p>
            <a:pPr marL="0" indent="0">
              <a:buNone/>
            </a:pPr>
            <a:endParaRPr lang="en-US" sz="3600" dirty="0"/>
          </a:p>
        </p:txBody>
      </p:sp>
      <p:sp>
        <p:nvSpPr>
          <p:cNvPr id="2" name="Slide Number Placeholder 1">
            <a:extLst>
              <a:ext uri="{FF2B5EF4-FFF2-40B4-BE49-F238E27FC236}">
                <a16:creationId xmlns:a16="http://schemas.microsoft.com/office/drawing/2014/main" id="{4C5E38D2-4785-457C-A385-634ECC3E5B8B}"/>
              </a:ext>
            </a:extLst>
          </p:cNvPr>
          <p:cNvSpPr>
            <a:spLocks noGrp="1"/>
          </p:cNvSpPr>
          <p:nvPr>
            <p:ph type="sldNum" sz="quarter" idx="12"/>
          </p:nvPr>
        </p:nvSpPr>
        <p:spPr/>
        <p:txBody>
          <a:bodyPr/>
          <a:lstStyle/>
          <a:p>
            <a:fld id="{BC9C5C56-9DC3-4E52-BC50-5A79FB6AB900}" type="slidenum">
              <a:rPr lang="en-US" smtClean="0">
                <a:solidFill>
                  <a:schemeClr val="tx1"/>
                </a:solidFill>
              </a:rPr>
              <a:t>38</a:t>
            </a:fld>
            <a:endParaRPr lang="en-US" dirty="0">
              <a:solidFill>
                <a:schemeClr val="tx1"/>
              </a:solidFill>
            </a:endParaRPr>
          </a:p>
        </p:txBody>
      </p:sp>
      <p:pic>
        <p:nvPicPr>
          <p:cNvPr id="9" name="Picture 8">
            <a:extLst>
              <a:ext uri="{FF2B5EF4-FFF2-40B4-BE49-F238E27FC236}">
                <a16:creationId xmlns:a16="http://schemas.microsoft.com/office/drawing/2014/main" id="{24FE7350-D1F7-D833-58E5-C8BA8D5C6206}"/>
              </a:ext>
            </a:extLst>
          </p:cNvPr>
          <p:cNvPicPr>
            <a:picLocks noChangeAspect="1"/>
          </p:cNvPicPr>
          <p:nvPr/>
        </p:nvPicPr>
        <p:blipFill>
          <a:blip r:embed="rId3"/>
          <a:stretch>
            <a:fillRect/>
          </a:stretch>
        </p:blipFill>
        <p:spPr>
          <a:xfrm>
            <a:off x="5481927" y="3082431"/>
            <a:ext cx="4384561" cy="2488375"/>
          </a:xfrm>
          <a:prstGeom prst="rect">
            <a:avLst/>
          </a:prstGeom>
        </p:spPr>
      </p:pic>
      <p:pic>
        <p:nvPicPr>
          <p:cNvPr id="7" name="Picture 6">
            <a:extLst>
              <a:ext uri="{FF2B5EF4-FFF2-40B4-BE49-F238E27FC236}">
                <a16:creationId xmlns:a16="http://schemas.microsoft.com/office/drawing/2014/main" id="{45E58B18-5CFA-1303-3085-6BB169BA4967}"/>
              </a:ext>
            </a:extLst>
          </p:cNvPr>
          <p:cNvPicPr>
            <a:picLocks noChangeAspect="1"/>
          </p:cNvPicPr>
          <p:nvPr/>
        </p:nvPicPr>
        <p:blipFill>
          <a:blip r:embed="rId4"/>
          <a:stretch>
            <a:fillRect/>
          </a:stretch>
        </p:blipFill>
        <p:spPr>
          <a:xfrm>
            <a:off x="669706" y="3484147"/>
            <a:ext cx="3845144" cy="2488375"/>
          </a:xfrm>
          <a:prstGeom prst="rect">
            <a:avLst/>
          </a:prstGeom>
        </p:spPr>
      </p:pic>
      <p:sp>
        <p:nvSpPr>
          <p:cNvPr id="3" name="TextBox 2">
            <a:extLst>
              <a:ext uri="{FF2B5EF4-FFF2-40B4-BE49-F238E27FC236}">
                <a16:creationId xmlns:a16="http://schemas.microsoft.com/office/drawing/2014/main" id="{6BF5DA08-712B-8E03-9C8A-7973A4174D09}"/>
              </a:ext>
            </a:extLst>
          </p:cNvPr>
          <p:cNvSpPr txBox="1"/>
          <p:nvPr/>
        </p:nvSpPr>
        <p:spPr>
          <a:xfrm>
            <a:off x="10290048" y="463140"/>
            <a:ext cx="1030988" cy="646331"/>
          </a:xfrm>
          <a:prstGeom prst="rect">
            <a:avLst/>
          </a:prstGeom>
          <a:noFill/>
        </p:spPr>
        <p:txBody>
          <a:bodyPr wrap="none" rtlCol="0">
            <a:spAutoFit/>
          </a:bodyPr>
          <a:lstStyle/>
          <a:p>
            <a:r>
              <a:rPr lang="en-US" dirty="0"/>
              <a:t>2024</a:t>
            </a:r>
          </a:p>
          <a:p>
            <a:r>
              <a:rPr lang="en-US" dirty="0"/>
              <a:t>Trustees</a:t>
            </a:r>
          </a:p>
        </p:txBody>
      </p:sp>
    </p:spTree>
    <p:extLst>
      <p:ext uri="{BB962C8B-B14F-4D97-AF65-F5344CB8AC3E}">
        <p14:creationId xmlns:p14="http://schemas.microsoft.com/office/powerpoint/2010/main" val="770520533"/>
      </p:ext>
    </p:extLst>
  </p:cSld>
  <p:clrMapOvr>
    <a:masterClrMapping/>
  </p:clrMapOvr>
  <mc:AlternateContent xmlns:mc="http://schemas.openxmlformats.org/markup-compatibility/2006" xmlns:p14="http://schemas.microsoft.com/office/powerpoint/2010/main">
    <mc:Choice Requires="p14">
      <p:transition p14:dur="10" advClick="0" advTm="15000"/>
    </mc:Choice>
    <mc:Fallback xmlns="">
      <p:transition advClick="0" advTm="15000"/>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5DD4C6-FE0E-1C08-1325-F6CC5DFC979D}"/>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625A914D-3DF7-4F99-456F-CCB45C38C863}"/>
              </a:ext>
            </a:extLst>
          </p:cNvPr>
          <p:cNvSpPr>
            <a:spLocks noGrp="1"/>
          </p:cNvSpPr>
          <p:nvPr>
            <p:ph type="title"/>
          </p:nvPr>
        </p:nvSpPr>
        <p:spPr>
          <a:xfrm>
            <a:off x="289942" y="410368"/>
            <a:ext cx="10515600" cy="1325563"/>
          </a:xfrm>
        </p:spPr>
        <p:txBody>
          <a:bodyPr/>
          <a:lstStyle/>
          <a:p>
            <a:pPr algn="ctr"/>
            <a:r>
              <a:rPr lang="en-US" b="1" dirty="0">
                <a:highlight>
                  <a:srgbClr val="FFFF00"/>
                </a:highlight>
              </a:rPr>
              <a:t>2024 Plumbing &amp; Heating Projects </a:t>
            </a:r>
          </a:p>
        </p:txBody>
      </p:sp>
      <p:sp>
        <p:nvSpPr>
          <p:cNvPr id="5" name="Content Placeholder 4">
            <a:extLst>
              <a:ext uri="{FF2B5EF4-FFF2-40B4-BE49-F238E27FC236}">
                <a16:creationId xmlns:a16="http://schemas.microsoft.com/office/drawing/2014/main" id="{A2B3464F-CDF5-A11B-495E-78C9C2480C02}"/>
              </a:ext>
            </a:extLst>
          </p:cNvPr>
          <p:cNvSpPr>
            <a:spLocks noGrp="1"/>
          </p:cNvSpPr>
          <p:nvPr>
            <p:ph idx="1"/>
          </p:nvPr>
        </p:nvSpPr>
        <p:spPr>
          <a:xfrm>
            <a:off x="795867" y="1825625"/>
            <a:ext cx="10515600" cy="4351338"/>
          </a:xfrm>
        </p:spPr>
        <p:txBody>
          <a:bodyPr>
            <a:noAutofit/>
          </a:bodyPr>
          <a:lstStyle/>
          <a:p>
            <a:r>
              <a:rPr lang="en-US" sz="3600" dirty="0"/>
              <a:t>Replaced water faucets – Thank You Joe B.</a:t>
            </a:r>
          </a:p>
          <a:p>
            <a:r>
              <a:rPr lang="en-US" sz="3600" dirty="0"/>
              <a:t>Major repairs to furnace and hot water systems</a:t>
            </a:r>
          </a:p>
          <a:p>
            <a:r>
              <a:rPr lang="en-US" sz="3600" dirty="0"/>
              <a:t>Replaced sewer pump  </a:t>
            </a:r>
          </a:p>
          <a:p>
            <a:pPr marL="0" indent="0">
              <a:buNone/>
            </a:pPr>
            <a:endParaRPr lang="en-US" sz="3600" dirty="0"/>
          </a:p>
          <a:p>
            <a:pPr marL="0" indent="0">
              <a:buNone/>
            </a:pPr>
            <a:endParaRPr lang="en-US" sz="3600" dirty="0"/>
          </a:p>
        </p:txBody>
      </p:sp>
      <p:sp>
        <p:nvSpPr>
          <p:cNvPr id="2" name="Slide Number Placeholder 1">
            <a:extLst>
              <a:ext uri="{FF2B5EF4-FFF2-40B4-BE49-F238E27FC236}">
                <a16:creationId xmlns:a16="http://schemas.microsoft.com/office/drawing/2014/main" id="{EC8B480A-0F9C-A09D-C3BC-4CFBA7DD94BC}"/>
              </a:ext>
            </a:extLst>
          </p:cNvPr>
          <p:cNvSpPr>
            <a:spLocks noGrp="1"/>
          </p:cNvSpPr>
          <p:nvPr>
            <p:ph type="sldNum" sz="quarter" idx="12"/>
          </p:nvPr>
        </p:nvSpPr>
        <p:spPr/>
        <p:txBody>
          <a:bodyPr/>
          <a:lstStyle/>
          <a:p>
            <a:fld id="{BC9C5C56-9DC3-4E52-BC50-5A79FB6AB900}" type="slidenum">
              <a:rPr lang="en-US" smtClean="0">
                <a:solidFill>
                  <a:schemeClr val="tx1"/>
                </a:solidFill>
              </a:rPr>
              <a:t>39</a:t>
            </a:fld>
            <a:endParaRPr lang="en-US">
              <a:solidFill>
                <a:schemeClr val="tx1"/>
              </a:solidFill>
            </a:endParaRPr>
          </a:p>
        </p:txBody>
      </p:sp>
      <p:pic>
        <p:nvPicPr>
          <p:cNvPr id="7" name="Picture 6">
            <a:extLst>
              <a:ext uri="{FF2B5EF4-FFF2-40B4-BE49-F238E27FC236}">
                <a16:creationId xmlns:a16="http://schemas.microsoft.com/office/drawing/2014/main" id="{5FF08DA6-0966-F6A6-BAD2-2FBF0E1E76DC}"/>
              </a:ext>
            </a:extLst>
          </p:cNvPr>
          <p:cNvPicPr>
            <a:picLocks noChangeAspect="1"/>
          </p:cNvPicPr>
          <p:nvPr/>
        </p:nvPicPr>
        <p:blipFill>
          <a:blip r:embed="rId3"/>
          <a:stretch>
            <a:fillRect/>
          </a:stretch>
        </p:blipFill>
        <p:spPr>
          <a:xfrm>
            <a:off x="7187096" y="4316163"/>
            <a:ext cx="3101743" cy="1710238"/>
          </a:xfrm>
          <a:prstGeom prst="rect">
            <a:avLst/>
          </a:prstGeom>
        </p:spPr>
      </p:pic>
      <p:pic>
        <p:nvPicPr>
          <p:cNvPr id="10" name="Picture 9">
            <a:extLst>
              <a:ext uri="{FF2B5EF4-FFF2-40B4-BE49-F238E27FC236}">
                <a16:creationId xmlns:a16="http://schemas.microsoft.com/office/drawing/2014/main" id="{6C347B39-5FCD-67C1-07D9-89FB31D79A06}"/>
              </a:ext>
            </a:extLst>
          </p:cNvPr>
          <p:cNvPicPr>
            <a:picLocks noChangeAspect="1"/>
          </p:cNvPicPr>
          <p:nvPr/>
        </p:nvPicPr>
        <p:blipFill>
          <a:blip r:embed="rId4"/>
          <a:stretch>
            <a:fillRect/>
          </a:stretch>
        </p:blipFill>
        <p:spPr>
          <a:xfrm>
            <a:off x="3062727" y="4075907"/>
            <a:ext cx="3101742" cy="2190750"/>
          </a:xfrm>
          <a:prstGeom prst="rect">
            <a:avLst/>
          </a:prstGeom>
        </p:spPr>
      </p:pic>
      <p:sp>
        <p:nvSpPr>
          <p:cNvPr id="3" name="TextBox 2">
            <a:extLst>
              <a:ext uri="{FF2B5EF4-FFF2-40B4-BE49-F238E27FC236}">
                <a16:creationId xmlns:a16="http://schemas.microsoft.com/office/drawing/2014/main" id="{E28AA1BA-8174-0E97-241B-305B2864ADF0}"/>
              </a:ext>
            </a:extLst>
          </p:cNvPr>
          <p:cNvSpPr txBox="1"/>
          <p:nvPr/>
        </p:nvSpPr>
        <p:spPr>
          <a:xfrm>
            <a:off x="10290048" y="463140"/>
            <a:ext cx="1030988" cy="646331"/>
          </a:xfrm>
          <a:prstGeom prst="rect">
            <a:avLst/>
          </a:prstGeom>
          <a:noFill/>
        </p:spPr>
        <p:txBody>
          <a:bodyPr wrap="none" rtlCol="0">
            <a:spAutoFit/>
          </a:bodyPr>
          <a:lstStyle/>
          <a:p>
            <a:r>
              <a:rPr lang="en-US" dirty="0"/>
              <a:t>2024</a:t>
            </a:r>
          </a:p>
          <a:p>
            <a:r>
              <a:rPr lang="en-US" dirty="0"/>
              <a:t>Trustees</a:t>
            </a:r>
          </a:p>
        </p:txBody>
      </p:sp>
    </p:spTree>
    <p:extLst>
      <p:ext uri="{BB962C8B-B14F-4D97-AF65-F5344CB8AC3E}">
        <p14:creationId xmlns:p14="http://schemas.microsoft.com/office/powerpoint/2010/main" val="599210729"/>
      </p:ext>
    </p:extLst>
  </p:cSld>
  <p:clrMapOvr>
    <a:masterClrMapping/>
  </p:clrMapOvr>
  <mc:AlternateContent xmlns:mc="http://schemas.openxmlformats.org/markup-compatibility/2006" xmlns:p14="http://schemas.microsoft.com/office/powerpoint/2010/main">
    <mc:Choice Requires="p14">
      <p:transition p14:dur="10" advClick="0" advTm="15000"/>
    </mc:Choice>
    <mc:Fallback xmlns="">
      <p:transition advClick="0" advTm="1500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E2222D8-F869-4E55-B0A8-25BD352E549F}"/>
              </a:ext>
            </a:extLst>
          </p:cNvPr>
          <p:cNvSpPr>
            <a:spLocks noGrp="1"/>
          </p:cNvSpPr>
          <p:nvPr>
            <p:ph type="title"/>
          </p:nvPr>
        </p:nvSpPr>
        <p:spPr>
          <a:xfrm>
            <a:off x="838200" y="1"/>
            <a:ext cx="9720072" cy="1646238"/>
          </a:xfrm>
        </p:spPr>
        <p:txBody>
          <a:bodyPr>
            <a:normAutofit fontScale="90000"/>
          </a:bodyPr>
          <a:lstStyle/>
          <a:p>
            <a:pPr marL="0" indent="0" algn="ctr">
              <a:buNone/>
            </a:pPr>
            <a:br>
              <a:rPr lang="en-US" sz="3600" dirty="0"/>
            </a:br>
            <a:r>
              <a:rPr lang="en-US" sz="4000" b="1" dirty="0">
                <a:highlight>
                  <a:srgbClr val="FFFF00"/>
                </a:highlight>
              </a:rPr>
              <a:t> Outdoor Worship Services at Pavilion </a:t>
            </a:r>
            <a:br>
              <a:rPr lang="en-US" sz="4000" b="1" dirty="0">
                <a:highlight>
                  <a:srgbClr val="FFFF00"/>
                </a:highlight>
              </a:rPr>
            </a:br>
            <a:r>
              <a:rPr lang="en-US" sz="4000" b="1" dirty="0">
                <a:highlight>
                  <a:srgbClr val="FFFF00"/>
                </a:highlight>
              </a:rPr>
              <a:t>and Gazebo.</a:t>
            </a:r>
            <a:br>
              <a:rPr lang="en-US" sz="4000" b="1" dirty="0">
                <a:highlight>
                  <a:srgbClr val="FFFF00"/>
                </a:highlight>
              </a:rPr>
            </a:br>
            <a:endParaRPr lang="en-US" sz="4000" dirty="0"/>
          </a:p>
        </p:txBody>
      </p:sp>
      <p:sp>
        <p:nvSpPr>
          <p:cNvPr id="5" name="Content Placeholder 4">
            <a:extLst>
              <a:ext uri="{FF2B5EF4-FFF2-40B4-BE49-F238E27FC236}">
                <a16:creationId xmlns:a16="http://schemas.microsoft.com/office/drawing/2014/main" id="{2BA5DB33-2A4E-429E-93E4-E4987BBDE6FE}"/>
              </a:ext>
            </a:extLst>
          </p:cNvPr>
          <p:cNvSpPr>
            <a:spLocks noGrp="1" noRot="1" noMove="1" noResize="1" noEditPoints="1" noAdjustHandles="1" noChangeArrowheads="1" noChangeShapeType="1"/>
          </p:cNvSpPr>
          <p:nvPr>
            <p:ph idx="1"/>
          </p:nvPr>
        </p:nvSpPr>
        <p:spPr>
          <a:xfrm>
            <a:off x="838200" y="1825625"/>
            <a:ext cx="10770220" cy="4351338"/>
          </a:xfrm>
        </p:spPr>
        <p:txBody>
          <a:bodyPr>
            <a:noAutofit/>
          </a:bodyPr>
          <a:lstStyle/>
          <a:p>
            <a:pPr marL="0" indent="0">
              <a:buNone/>
            </a:pPr>
            <a:r>
              <a:rPr lang="en-US" sz="3600" b="1" dirty="0"/>
              <a:t>Thank You Pastor </a:t>
            </a:r>
            <a:r>
              <a:rPr lang="en-US" sz="3600" dirty="0"/>
              <a:t>and those who helped set up the outdoor services. It is a blessing to gather in the beauty of God’s creation. </a:t>
            </a:r>
          </a:p>
          <a:p>
            <a:pPr marL="0" indent="0">
              <a:buNone/>
            </a:pPr>
            <a:endParaRPr lang="en-US" sz="3600" dirty="0"/>
          </a:p>
          <a:p>
            <a:pPr marL="0" indent="0">
              <a:buNone/>
            </a:pPr>
            <a:endParaRPr lang="en-US" sz="3600" dirty="0"/>
          </a:p>
          <a:p>
            <a:pPr marL="0" indent="0">
              <a:buNone/>
            </a:pPr>
            <a:endParaRPr lang="en-US" sz="3600" dirty="0"/>
          </a:p>
          <a:p>
            <a:pPr marL="0" indent="0">
              <a:buNone/>
            </a:pPr>
            <a:endParaRPr lang="en-US" dirty="0"/>
          </a:p>
        </p:txBody>
      </p:sp>
      <p:sp>
        <p:nvSpPr>
          <p:cNvPr id="2" name="Slide Number Placeholder 1">
            <a:extLst>
              <a:ext uri="{FF2B5EF4-FFF2-40B4-BE49-F238E27FC236}">
                <a16:creationId xmlns:a16="http://schemas.microsoft.com/office/drawing/2014/main" id="{4C5E38D2-4785-457C-A385-634ECC3E5B8B}"/>
              </a:ext>
            </a:extLst>
          </p:cNvPr>
          <p:cNvSpPr>
            <a:spLocks noGrp="1"/>
          </p:cNvSpPr>
          <p:nvPr>
            <p:ph type="sldNum" sz="quarter" idx="12"/>
          </p:nvPr>
        </p:nvSpPr>
        <p:spPr/>
        <p:txBody>
          <a:bodyPr/>
          <a:lstStyle/>
          <a:p>
            <a:fld id="{BC9C5C56-9DC3-4E52-BC50-5A79FB6AB900}" type="slidenum">
              <a:rPr lang="en-US" smtClean="0">
                <a:solidFill>
                  <a:schemeClr val="tx1"/>
                </a:solidFill>
              </a:rPr>
              <a:t>4</a:t>
            </a:fld>
            <a:endParaRPr lang="en-US" dirty="0">
              <a:solidFill>
                <a:schemeClr val="tx1"/>
              </a:solidFill>
            </a:endParaRPr>
          </a:p>
        </p:txBody>
      </p:sp>
      <p:pic>
        <p:nvPicPr>
          <p:cNvPr id="10" name="Picture 9">
            <a:extLst>
              <a:ext uri="{FF2B5EF4-FFF2-40B4-BE49-F238E27FC236}">
                <a16:creationId xmlns:a16="http://schemas.microsoft.com/office/drawing/2014/main" id="{B7F4F431-53F9-DB78-4B86-05F6CF4642F5}"/>
              </a:ext>
            </a:extLst>
          </p:cNvPr>
          <p:cNvPicPr>
            <a:picLocks noChangeAspect="1"/>
          </p:cNvPicPr>
          <p:nvPr/>
        </p:nvPicPr>
        <p:blipFill>
          <a:blip r:embed="rId2"/>
          <a:stretch>
            <a:fillRect/>
          </a:stretch>
        </p:blipFill>
        <p:spPr>
          <a:xfrm>
            <a:off x="999222" y="3555216"/>
            <a:ext cx="4888890" cy="2043339"/>
          </a:xfrm>
          <a:prstGeom prst="rect">
            <a:avLst/>
          </a:prstGeom>
        </p:spPr>
      </p:pic>
      <p:pic>
        <p:nvPicPr>
          <p:cNvPr id="7" name="Picture 6" descr="Tenth Sunday After Pentecost">
            <a:extLst>
              <a:ext uri="{FF2B5EF4-FFF2-40B4-BE49-F238E27FC236}">
                <a16:creationId xmlns:a16="http://schemas.microsoft.com/office/drawing/2014/main" id="{D912D200-CB1B-FCA7-D055-62B7B2347A2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28503" y="3555216"/>
            <a:ext cx="3923071" cy="2175024"/>
          </a:xfrm>
          <a:prstGeom prst="rect">
            <a:avLst/>
          </a:prstGeom>
          <a:noFill/>
          <a:ln>
            <a:noFill/>
          </a:ln>
        </p:spPr>
      </p:pic>
      <p:sp>
        <p:nvSpPr>
          <p:cNvPr id="3" name="TextBox 2">
            <a:extLst>
              <a:ext uri="{FF2B5EF4-FFF2-40B4-BE49-F238E27FC236}">
                <a16:creationId xmlns:a16="http://schemas.microsoft.com/office/drawing/2014/main" id="{A2D77610-53EB-E765-5BA0-AC43CC597BB0}"/>
              </a:ext>
            </a:extLst>
          </p:cNvPr>
          <p:cNvSpPr txBox="1"/>
          <p:nvPr/>
        </p:nvSpPr>
        <p:spPr>
          <a:xfrm>
            <a:off x="10422423" y="219450"/>
            <a:ext cx="1008609" cy="646331"/>
          </a:xfrm>
          <a:prstGeom prst="rect">
            <a:avLst/>
          </a:prstGeom>
          <a:noFill/>
        </p:spPr>
        <p:txBody>
          <a:bodyPr wrap="none" rtlCol="0">
            <a:spAutoFit/>
          </a:bodyPr>
          <a:lstStyle/>
          <a:p>
            <a:r>
              <a:rPr lang="en-US" dirty="0"/>
              <a:t>2024 </a:t>
            </a:r>
          </a:p>
          <a:p>
            <a:r>
              <a:rPr lang="en-US" dirty="0"/>
              <a:t>Worship</a:t>
            </a:r>
          </a:p>
        </p:txBody>
      </p:sp>
      <p:sp>
        <p:nvSpPr>
          <p:cNvPr id="6" name="TextBox 5">
            <a:extLst>
              <a:ext uri="{FF2B5EF4-FFF2-40B4-BE49-F238E27FC236}">
                <a16:creationId xmlns:a16="http://schemas.microsoft.com/office/drawing/2014/main" id="{E6D519CE-477F-D25B-29F8-16B243A57DE6}"/>
              </a:ext>
            </a:extLst>
          </p:cNvPr>
          <p:cNvSpPr txBox="1"/>
          <p:nvPr/>
        </p:nvSpPr>
        <p:spPr>
          <a:xfrm>
            <a:off x="2560712" y="5943491"/>
            <a:ext cx="6654800" cy="646331"/>
          </a:xfrm>
          <a:prstGeom prst="rect">
            <a:avLst/>
          </a:prstGeom>
          <a:noFill/>
        </p:spPr>
        <p:txBody>
          <a:bodyPr wrap="square" rtlCol="0">
            <a:spAutoFit/>
          </a:bodyPr>
          <a:lstStyle/>
          <a:p>
            <a:pPr marL="0" indent="0" algn="ctr">
              <a:buNone/>
            </a:pPr>
            <a:r>
              <a:rPr lang="en-US" sz="1800" dirty="0"/>
              <a:t>To help with the logistics of setting up before and putting things </a:t>
            </a:r>
          </a:p>
          <a:p>
            <a:pPr marL="0" indent="0" algn="ctr">
              <a:buNone/>
            </a:pPr>
            <a:r>
              <a:rPr lang="en-US" sz="1800" dirty="0"/>
              <a:t>away after outdoor services contact: Pastor or Steve S.  </a:t>
            </a:r>
          </a:p>
        </p:txBody>
      </p:sp>
    </p:spTree>
    <p:extLst>
      <p:ext uri="{BB962C8B-B14F-4D97-AF65-F5344CB8AC3E}">
        <p14:creationId xmlns:p14="http://schemas.microsoft.com/office/powerpoint/2010/main" val="2385987027"/>
      </p:ext>
    </p:extLst>
  </p:cSld>
  <p:clrMapOvr>
    <a:masterClrMapping/>
  </p:clrMapOvr>
  <mc:AlternateContent xmlns:mc="http://schemas.openxmlformats.org/markup-compatibility/2006" xmlns:p14="http://schemas.microsoft.com/office/powerpoint/2010/main">
    <mc:Choice Requires="p14">
      <p:transition p14:dur="10" advClick="0" advTm="15000"/>
    </mc:Choice>
    <mc:Fallback xmlns="">
      <p:transition advClick="0" advTm="1500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F0F29D-33E2-6372-2E0D-A345B1477453}"/>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7C0DD13-90B6-10B4-8A05-C5740AE14B56}"/>
              </a:ext>
            </a:extLst>
          </p:cNvPr>
          <p:cNvSpPr>
            <a:spLocks noGrp="1"/>
          </p:cNvSpPr>
          <p:nvPr>
            <p:ph type="title"/>
          </p:nvPr>
        </p:nvSpPr>
        <p:spPr>
          <a:xfrm>
            <a:off x="289942" y="463140"/>
            <a:ext cx="10515600" cy="1051990"/>
          </a:xfrm>
        </p:spPr>
        <p:txBody>
          <a:bodyPr>
            <a:normAutofit fontScale="90000"/>
          </a:bodyPr>
          <a:lstStyle/>
          <a:p>
            <a:pPr algn="ctr"/>
            <a:br>
              <a:rPr lang="en-US" sz="4400" b="1" dirty="0">
                <a:highlight>
                  <a:srgbClr val="00FF00"/>
                </a:highlight>
              </a:rPr>
            </a:br>
            <a:r>
              <a:rPr lang="en-US" sz="4400" b="1" dirty="0">
                <a:highlight>
                  <a:srgbClr val="FFFF00"/>
                </a:highlight>
              </a:rPr>
              <a:t>Established Snow &amp; Ice Removal Contract </a:t>
            </a:r>
            <a:br>
              <a:rPr lang="en-US" sz="4400" b="1" dirty="0">
                <a:highlight>
                  <a:srgbClr val="FFFF00"/>
                </a:highlight>
              </a:rPr>
            </a:br>
            <a:endParaRPr lang="en-US" dirty="0">
              <a:highlight>
                <a:srgbClr val="FFFF00"/>
              </a:highlight>
            </a:endParaRPr>
          </a:p>
        </p:txBody>
      </p:sp>
      <p:sp>
        <p:nvSpPr>
          <p:cNvPr id="5" name="Content Placeholder 4">
            <a:extLst>
              <a:ext uri="{FF2B5EF4-FFF2-40B4-BE49-F238E27FC236}">
                <a16:creationId xmlns:a16="http://schemas.microsoft.com/office/drawing/2014/main" id="{F6F6783D-1FA8-4400-467B-7178DE73C21C}"/>
              </a:ext>
            </a:extLst>
          </p:cNvPr>
          <p:cNvSpPr>
            <a:spLocks noGrp="1"/>
          </p:cNvSpPr>
          <p:nvPr>
            <p:ph idx="1"/>
          </p:nvPr>
        </p:nvSpPr>
        <p:spPr>
          <a:xfrm>
            <a:off x="795867" y="1825625"/>
            <a:ext cx="10515600" cy="4351338"/>
          </a:xfrm>
        </p:spPr>
        <p:txBody>
          <a:bodyPr>
            <a:noAutofit/>
          </a:bodyPr>
          <a:lstStyle/>
          <a:p>
            <a:r>
              <a:rPr lang="en-US" sz="3200" dirty="0"/>
              <a:t>Generated Request For Quotation</a:t>
            </a:r>
          </a:p>
          <a:p>
            <a:r>
              <a:rPr lang="en-US" sz="3200" dirty="0"/>
              <a:t>Analyzed Contractor Proposals</a:t>
            </a:r>
          </a:p>
          <a:p>
            <a:r>
              <a:rPr lang="en-US" sz="3200" dirty="0"/>
              <a:t>Negotiated Agreement  with capable contractor</a:t>
            </a:r>
          </a:p>
          <a:p>
            <a:r>
              <a:rPr lang="en-US" sz="3200" dirty="0"/>
              <a:t>Includes all church &amp; parsonage vehicle and pedestrian areas.</a:t>
            </a:r>
          </a:p>
          <a:p>
            <a:pPr marL="0" indent="0">
              <a:buNone/>
            </a:pPr>
            <a:endParaRPr lang="en-US" sz="2400" dirty="0"/>
          </a:p>
          <a:p>
            <a:pPr marL="0" indent="0">
              <a:buNone/>
            </a:pPr>
            <a:r>
              <a:rPr lang="en-US" sz="2400" dirty="0"/>
              <a:t>   Contact: Gordon C.  </a:t>
            </a:r>
          </a:p>
        </p:txBody>
      </p:sp>
      <p:sp>
        <p:nvSpPr>
          <p:cNvPr id="2" name="Slide Number Placeholder 1">
            <a:extLst>
              <a:ext uri="{FF2B5EF4-FFF2-40B4-BE49-F238E27FC236}">
                <a16:creationId xmlns:a16="http://schemas.microsoft.com/office/drawing/2014/main" id="{976DC056-0CDA-32AF-0C68-42F77C647816}"/>
              </a:ext>
            </a:extLst>
          </p:cNvPr>
          <p:cNvSpPr>
            <a:spLocks noGrp="1"/>
          </p:cNvSpPr>
          <p:nvPr>
            <p:ph type="sldNum" sz="quarter" idx="12"/>
          </p:nvPr>
        </p:nvSpPr>
        <p:spPr/>
        <p:txBody>
          <a:bodyPr/>
          <a:lstStyle/>
          <a:p>
            <a:fld id="{BC9C5C56-9DC3-4E52-BC50-5A79FB6AB900}" type="slidenum">
              <a:rPr lang="en-US" smtClean="0">
                <a:solidFill>
                  <a:schemeClr val="tx1"/>
                </a:solidFill>
              </a:rPr>
              <a:t>40</a:t>
            </a:fld>
            <a:endParaRPr lang="en-US">
              <a:solidFill>
                <a:schemeClr val="tx1"/>
              </a:solidFill>
            </a:endParaRPr>
          </a:p>
        </p:txBody>
      </p:sp>
      <p:sp>
        <p:nvSpPr>
          <p:cNvPr id="3" name="TextBox 2">
            <a:extLst>
              <a:ext uri="{FF2B5EF4-FFF2-40B4-BE49-F238E27FC236}">
                <a16:creationId xmlns:a16="http://schemas.microsoft.com/office/drawing/2014/main" id="{ABF5E4A6-9BA9-1885-7C42-9D2EC0E6DF67}"/>
              </a:ext>
            </a:extLst>
          </p:cNvPr>
          <p:cNvSpPr txBox="1"/>
          <p:nvPr/>
        </p:nvSpPr>
        <p:spPr>
          <a:xfrm>
            <a:off x="10290048" y="463140"/>
            <a:ext cx="1030988" cy="646331"/>
          </a:xfrm>
          <a:prstGeom prst="rect">
            <a:avLst/>
          </a:prstGeom>
          <a:noFill/>
        </p:spPr>
        <p:txBody>
          <a:bodyPr wrap="none" rtlCol="0">
            <a:spAutoFit/>
          </a:bodyPr>
          <a:lstStyle/>
          <a:p>
            <a:r>
              <a:rPr lang="en-US" dirty="0"/>
              <a:t>2024</a:t>
            </a:r>
          </a:p>
          <a:p>
            <a:r>
              <a:rPr lang="en-US" dirty="0"/>
              <a:t>Trustees</a:t>
            </a:r>
          </a:p>
        </p:txBody>
      </p:sp>
      <p:sp>
        <p:nvSpPr>
          <p:cNvPr id="10" name="TextBox 9">
            <a:extLst>
              <a:ext uri="{FF2B5EF4-FFF2-40B4-BE49-F238E27FC236}">
                <a16:creationId xmlns:a16="http://schemas.microsoft.com/office/drawing/2014/main" id="{ED28DF8E-EB3D-3EC2-B397-0C15B0A19E8A}"/>
              </a:ext>
            </a:extLst>
          </p:cNvPr>
          <p:cNvSpPr txBox="1"/>
          <p:nvPr/>
        </p:nvSpPr>
        <p:spPr>
          <a:xfrm>
            <a:off x="4925568" y="4486656"/>
            <a:ext cx="6395468" cy="1631216"/>
          </a:xfrm>
          <a:prstGeom prst="rect">
            <a:avLst/>
          </a:prstGeom>
          <a:noFill/>
        </p:spPr>
        <p:txBody>
          <a:bodyPr wrap="square" rtlCol="0">
            <a:spAutoFit/>
          </a:bodyPr>
          <a:lstStyle/>
          <a:p>
            <a:r>
              <a:rPr lang="en-US" sz="2000" dirty="0"/>
              <a:t>A typical light winter storm will cost around $350.00 for snow plowing and $175.00 for ice control. Heavy snowfalls will be more expensive. A special Snow Removal Fund has been established for those who wish to help cover the costs.  </a:t>
            </a:r>
          </a:p>
        </p:txBody>
      </p:sp>
    </p:spTree>
    <p:extLst>
      <p:ext uri="{BB962C8B-B14F-4D97-AF65-F5344CB8AC3E}">
        <p14:creationId xmlns:p14="http://schemas.microsoft.com/office/powerpoint/2010/main" val="3996964443"/>
      </p:ext>
    </p:extLst>
  </p:cSld>
  <p:clrMapOvr>
    <a:masterClrMapping/>
  </p:clrMapOvr>
  <mc:AlternateContent xmlns:mc="http://schemas.openxmlformats.org/markup-compatibility/2006" xmlns:p14="http://schemas.microsoft.com/office/powerpoint/2010/main">
    <mc:Choice Requires="p14">
      <p:transition p14:dur="10" advClick="0" advTm="15000"/>
    </mc:Choice>
    <mc:Fallback xmlns="">
      <p:transition advClick="0" advTm="15000"/>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90DB22-B48E-A2F4-4D79-EF75113F308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34CAEA1C-3408-DA13-9B35-47C16D080FA0}"/>
              </a:ext>
            </a:extLst>
          </p:cNvPr>
          <p:cNvSpPr>
            <a:spLocks noGrp="1"/>
          </p:cNvSpPr>
          <p:nvPr>
            <p:ph type="title"/>
          </p:nvPr>
        </p:nvSpPr>
        <p:spPr>
          <a:xfrm>
            <a:off x="170688" y="374474"/>
            <a:ext cx="11183112" cy="1325563"/>
          </a:xfrm>
        </p:spPr>
        <p:txBody>
          <a:bodyPr/>
          <a:lstStyle/>
          <a:p>
            <a:pPr algn="ctr"/>
            <a:r>
              <a:rPr lang="en-US" sz="4400" b="1" dirty="0">
                <a:highlight>
                  <a:srgbClr val="FFFF00"/>
                </a:highlight>
              </a:rPr>
              <a:t>Landscaping Project at the Zion Rock</a:t>
            </a:r>
            <a:endParaRPr lang="en-US" dirty="0">
              <a:highlight>
                <a:srgbClr val="FFFF00"/>
              </a:highlight>
            </a:endParaRPr>
          </a:p>
        </p:txBody>
      </p:sp>
      <p:sp>
        <p:nvSpPr>
          <p:cNvPr id="5" name="Content Placeholder 4">
            <a:extLst>
              <a:ext uri="{FF2B5EF4-FFF2-40B4-BE49-F238E27FC236}">
                <a16:creationId xmlns:a16="http://schemas.microsoft.com/office/drawing/2014/main" id="{60FB98CF-87CA-530D-FD44-A2A7AADF3CDD}"/>
              </a:ext>
            </a:extLst>
          </p:cNvPr>
          <p:cNvSpPr>
            <a:spLocks noGrp="1"/>
          </p:cNvSpPr>
          <p:nvPr>
            <p:ph idx="1"/>
          </p:nvPr>
        </p:nvSpPr>
        <p:spPr>
          <a:xfrm>
            <a:off x="795867" y="1825625"/>
            <a:ext cx="10515600" cy="4351338"/>
          </a:xfrm>
        </p:spPr>
        <p:txBody>
          <a:bodyPr>
            <a:noAutofit/>
          </a:bodyPr>
          <a:lstStyle/>
          <a:p>
            <a:pPr marL="0" indent="0">
              <a:buNone/>
            </a:pPr>
            <a:r>
              <a:rPr lang="en-US" sz="3600" b="1" dirty="0">
                <a:highlight>
                  <a:srgbClr val="00FF00"/>
                </a:highlight>
              </a:rPr>
              <a:t> </a:t>
            </a:r>
          </a:p>
          <a:p>
            <a:pPr marL="0" indent="0">
              <a:buNone/>
            </a:pPr>
            <a:endParaRPr lang="en-US" sz="3600" dirty="0"/>
          </a:p>
          <a:p>
            <a:pPr marL="0" indent="0">
              <a:buNone/>
            </a:pPr>
            <a:endParaRPr lang="en-US" sz="3600" dirty="0"/>
          </a:p>
          <a:p>
            <a:pPr marL="0" indent="0">
              <a:buNone/>
            </a:pPr>
            <a:endParaRPr lang="en-US" sz="3600" dirty="0"/>
          </a:p>
          <a:p>
            <a:pPr marL="0" indent="0">
              <a:buNone/>
            </a:pPr>
            <a:endParaRPr lang="en-US" sz="3600" dirty="0"/>
          </a:p>
          <a:p>
            <a:pPr marL="0" indent="0">
              <a:buNone/>
            </a:pPr>
            <a:r>
              <a:rPr lang="en-US" sz="3600" dirty="0"/>
              <a:t> </a:t>
            </a:r>
          </a:p>
        </p:txBody>
      </p:sp>
      <p:sp>
        <p:nvSpPr>
          <p:cNvPr id="2" name="Slide Number Placeholder 1">
            <a:extLst>
              <a:ext uri="{FF2B5EF4-FFF2-40B4-BE49-F238E27FC236}">
                <a16:creationId xmlns:a16="http://schemas.microsoft.com/office/drawing/2014/main" id="{1E70B300-EF90-2D10-AE81-915F3A35DDCA}"/>
              </a:ext>
            </a:extLst>
          </p:cNvPr>
          <p:cNvSpPr>
            <a:spLocks noGrp="1"/>
          </p:cNvSpPr>
          <p:nvPr>
            <p:ph type="sldNum" sz="quarter" idx="12"/>
          </p:nvPr>
        </p:nvSpPr>
        <p:spPr/>
        <p:txBody>
          <a:bodyPr/>
          <a:lstStyle/>
          <a:p>
            <a:fld id="{BC9C5C56-9DC3-4E52-BC50-5A79FB6AB900}" type="slidenum">
              <a:rPr lang="en-US" smtClean="0">
                <a:solidFill>
                  <a:schemeClr val="tx1"/>
                </a:solidFill>
              </a:rPr>
              <a:t>41</a:t>
            </a:fld>
            <a:endParaRPr lang="en-US">
              <a:solidFill>
                <a:schemeClr val="tx1"/>
              </a:solidFill>
            </a:endParaRPr>
          </a:p>
        </p:txBody>
      </p:sp>
      <p:pic>
        <p:nvPicPr>
          <p:cNvPr id="7" name="Picture 6">
            <a:extLst>
              <a:ext uri="{FF2B5EF4-FFF2-40B4-BE49-F238E27FC236}">
                <a16:creationId xmlns:a16="http://schemas.microsoft.com/office/drawing/2014/main" id="{30D42BDE-52F4-077B-6772-7CE8B6A6E872}"/>
              </a:ext>
            </a:extLst>
          </p:cNvPr>
          <p:cNvPicPr>
            <a:picLocks noChangeAspect="1"/>
          </p:cNvPicPr>
          <p:nvPr/>
        </p:nvPicPr>
        <p:blipFill>
          <a:blip r:embed="rId3"/>
          <a:stretch>
            <a:fillRect/>
          </a:stretch>
        </p:blipFill>
        <p:spPr>
          <a:xfrm>
            <a:off x="417915" y="4416945"/>
            <a:ext cx="3845144" cy="2180011"/>
          </a:xfrm>
          <a:prstGeom prst="rect">
            <a:avLst/>
          </a:prstGeom>
        </p:spPr>
      </p:pic>
      <p:pic>
        <p:nvPicPr>
          <p:cNvPr id="6" name="Picture 5" descr="A person standing next to a rock&#10;&#10;Description automatically generated">
            <a:extLst>
              <a:ext uri="{FF2B5EF4-FFF2-40B4-BE49-F238E27FC236}">
                <a16:creationId xmlns:a16="http://schemas.microsoft.com/office/drawing/2014/main" id="{745E1BED-D67E-90C1-0735-1371B147A6A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5274026" y="1332897"/>
            <a:ext cx="4670619" cy="5857503"/>
          </a:xfrm>
          <a:prstGeom prst="rect">
            <a:avLst/>
          </a:prstGeom>
          <a:noFill/>
          <a:ln>
            <a:noFill/>
          </a:ln>
        </p:spPr>
      </p:pic>
      <p:sp>
        <p:nvSpPr>
          <p:cNvPr id="10" name="TextBox 9">
            <a:extLst>
              <a:ext uri="{FF2B5EF4-FFF2-40B4-BE49-F238E27FC236}">
                <a16:creationId xmlns:a16="http://schemas.microsoft.com/office/drawing/2014/main" id="{FCA3D6D2-88A8-481A-7874-194D1959F28E}"/>
              </a:ext>
            </a:extLst>
          </p:cNvPr>
          <p:cNvSpPr txBox="1"/>
          <p:nvPr/>
        </p:nvSpPr>
        <p:spPr>
          <a:xfrm>
            <a:off x="10290048" y="463140"/>
            <a:ext cx="1030988" cy="646331"/>
          </a:xfrm>
          <a:prstGeom prst="rect">
            <a:avLst/>
          </a:prstGeom>
          <a:noFill/>
        </p:spPr>
        <p:txBody>
          <a:bodyPr wrap="none" rtlCol="0">
            <a:spAutoFit/>
          </a:bodyPr>
          <a:lstStyle/>
          <a:p>
            <a:r>
              <a:rPr lang="en-US" dirty="0"/>
              <a:t>2024</a:t>
            </a:r>
          </a:p>
          <a:p>
            <a:r>
              <a:rPr lang="en-US" dirty="0"/>
              <a:t>Trustees</a:t>
            </a:r>
          </a:p>
        </p:txBody>
      </p:sp>
      <p:sp>
        <p:nvSpPr>
          <p:cNvPr id="11" name="TextBox 10">
            <a:extLst>
              <a:ext uri="{FF2B5EF4-FFF2-40B4-BE49-F238E27FC236}">
                <a16:creationId xmlns:a16="http://schemas.microsoft.com/office/drawing/2014/main" id="{F7CE1B3F-F32B-0AFC-B2C2-CE6920DE65EB}"/>
              </a:ext>
            </a:extLst>
          </p:cNvPr>
          <p:cNvSpPr txBox="1"/>
          <p:nvPr/>
        </p:nvSpPr>
        <p:spPr>
          <a:xfrm>
            <a:off x="417915" y="1825625"/>
            <a:ext cx="3845144" cy="2677656"/>
          </a:xfrm>
          <a:prstGeom prst="rect">
            <a:avLst/>
          </a:prstGeom>
          <a:noFill/>
        </p:spPr>
        <p:txBody>
          <a:bodyPr wrap="square" rtlCol="0">
            <a:spAutoFit/>
          </a:bodyPr>
          <a:lstStyle/>
          <a:p>
            <a:r>
              <a:rPr lang="en-US" sz="2800" b="1" dirty="0"/>
              <a:t>Thank You </a:t>
            </a:r>
            <a:r>
              <a:rPr lang="en-US" sz="2800" dirty="0"/>
              <a:t>Tim F. Jr.</a:t>
            </a:r>
          </a:p>
          <a:p>
            <a:endParaRPr lang="en-US" sz="2800" dirty="0"/>
          </a:p>
          <a:p>
            <a:pPr marL="457200" indent="-457200">
              <a:buFont typeface="Arial" panose="020B0604020202020204" pitchFamily="34" charset="0"/>
              <a:buChar char="•"/>
            </a:pPr>
            <a:r>
              <a:rPr lang="en-US" sz="2800" dirty="0"/>
              <a:t>Removed weeds</a:t>
            </a:r>
          </a:p>
          <a:p>
            <a:pPr marL="457200" indent="-457200">
              <a:buFont typeface="Arial" panose="020B0604020202020204" pitchFamily="34" charset="0"/>
              <a:buChar char="•"/>
            </a:pPr>
            <a:r>
              <a:rPr lang="en-US" sz="2800" dirty="0"/>
              <a:t>Installed landscape fabric</a:t>
            </a:r>
          </a:p>
          <a:p>
            <a:pPr marL="457200" indent="-457200">
              <a:buFont typeface="Arial" panose="020B0604020202020204" pitchFamily="34" charset="0"/>
              <a:buChar char="•"/>
            </a:pPr>
            <a:r>
              <a:rPr lang="en-US" sz="2800" dirty="0"/>
              <a:t>Installed stone </a:t>
            </a:r>
          </a:p>
        </p:txBody>
      </p:sp>
    </p:spTree>
    <p:extLst>
      <p:ext uri="{BB962C8B-B14F-4D97-AF65-F5344CB8AC3E}">
        <p14:creationId xmlns:p14="http://schemas.microsoft.com/office/powerpoint/2010/main" val="83562933"/>
      </p:ext>
    </p:extLst>
  </p:cSld>
  <p:clrMapOvr>
    <a:masterClrMapping/>
  </p:clrMapOvr>
  <mc:AlternateContent xmlns:mc="http://schemas.openxmlformats.org/markup-compatibility/2006" xmlns:p14="http://schemas.microsoft.com/office/powerpoint/2010/main">
    <mc:Choice Requires="p14">
      <p:transition p14:dur="10" advClick="0" advTm="15000"/>
    </mc:Choice>
    <mc:Fallback xmlns="">
      <p:transition advClick="0" advTm="15000"/>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78F7F8-5587-9EB7-845C-B1C381F71DF2}"/>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A9AEDAE-A413-59F8-E785-8FA7F9F93F7C}"/>
              </a:ext>
            </a:extLst>
          </p:cNvPr>
          <p:cNvSpPr>
            <a:spLocks noGrp="1"/>
          </p:cNvSpPr>
          <p:nvPr>
            <p:ph type="title"/>
          </p:nvPr>
        </p:nvSpPr>
        <p:spPr>
          <a:xfrm>
            <a:off x="838200" y="374474"/>
            <a:ext cx="10515600" cy="1325563"/>
          </a:xfrm>
        </p:spPr>
        <p:txBody>
          <a:bodyPr/>
          <a:lstStyle/>
          <a:p>
            <a:pPr algn="ctr"/>
            <a:r>
              <a:rPr lang="en-US" b="1" dirty="0">
                <a:highlight>
                  <a:srgbClr val="FFFF00"/>
                </a:highlight>
              </a:rPr>
              <a:t>Painted Metal Chairs</a:t>
            </a:r>
          </a:p>
        </p:txBody>
      </p:sp>
      <p:sp>
        <p:nvSpPr>
          <p:cNvPr id="5" name="Content Placeholder 4">
            <a:extLst>
              <a:ext uri="{FF2B5EF4-FFF2-40B4-BE49-F238E27FC236}">
                <a16:creationId xmlns:a16="http://schemas.microsoft.com/office/drawing/2014/main" id="{8D82798D-4B15-BA01-2F42-DB1014083D73}"/>
              </a:ext>
            </a:extLst>
          </p:cNvPr>
          <p:cNvSpPr>
            <a:spLocks noGrp="1"/>
          </p:cNvSpPr>
          <p:nvPr>
            <p:ph idx="1"/>
          </p:nvPr>
        </p:nvSpPr>
        <p:spPr>
          <a:xfrm>
            <a:off x="795867" y="1825625"/>
            <a:ext cx="10515600" cy="4351338"/>
          </a:xfrm>
        </p:spPr>
        <p:txBody>
          <a:bodyPr>
            <a:noAutofit/>
          </a:bodyPr>
          <a:lstStyle/>
          <a:p>
            <a:pPr marL="0" indent="0">
              <a:buNone/>
            </a:pPr>
            <a:r>
              <a:rPr lang="en-US" sz="3600" dirty="0"/>
              <a:t>Sanded, primed, and painted 60 tan and 30 gray  folding chairs. Fabricated small chair cart. </a:t>
            </a:r>
          </a:p>
          <a:p>
            <a:pPr marL="0" indent="0">
              <a:buNone/>
            </a:pPr>
            <a:endParaRPr lang="en-US" sz="3600" b="1" dirty="0"/>
          </a:p>
          <a:p>
            <a:pPr marL="0" indent="0">
              <a:buNone/>
            </a:pPr>
            <a:endParaRPr lang="en-US" sz="3600" dirty="0"/>
          </a:p>
          <a:p>
            <a:pPr marL="0" indent="0">
              <a:buNone/>
            </a:pPr>
            <a:r>
              <a:rPr lang="en-US" sz="3600" dirty="0"/>
              <a:t>  </a:t>
            </a:r>
          </a:p>
        </p:txBody>
      </p:sp>
      <p:sp>
        <p:nvSpPr>
          <p:cNvPr id="2" name="Slide Number Placeholder 1">
            <a:extLst>
              <a:ext uri="{FF2B5EF4-FFF2-40B4-BE49-F238E27FC236}">
                <a16:creationId xmlns:a16="http://schemas.microsoft.com/office/drawing/2014/main" id="{7635837E-8194-0792-AC8D-E59CC0512465}"/>
              </a:ext>
            </a:extLst>
          </p:cNvPr>
          <p:cNvSpPr>
            <a:spLocks noGrp="1"/>
          </p:cNvSpPr>
          <p:nvPr>
            <p:ph type="sldNum" sz="quarter" idx="12"/>
          </p:nvPr>
        </p:nvSpPr>
        <p:spPr/>
        <p:txBody>
          <a:bodyPr/>
          <a:lstStyle/>
          <a:p>
            <a:fld id="{BC9C5C56-9DC3-4E52-BC50-5A79FB6AB900}" type="slidenum">
              <a:rPr lang="en-US" smtClean="0">
                <a:solidFill>
                  <a:schemeClr val="tx1"/>
                </a:solidFill>
              </a:rPr>
              <a:t>42</a:t>
            </a:fld>
            <a:endParaRPr lang="en-US">
              <a:solidFill>
                <a:schemeClr val="tx1"/>
              </a:solidFill>
            </a:endParaRPr>
          </a:p>
        </p:txBody>
      </p:sp>
      <p:pic>
        <p:nvPicPr>
          <p:cNvPr id="7" name="Picture 6">
            <a:extLst>
              <a:ext uri="{FF2B5EF4-FFF2-40B4-BE49-F238E27FC236}">
                <a16:creationId xmlns:a16="http://schemas.microsoft.com/office/drawing/2014/main" id="{691AA401-F949-CC1F-9BB9-2021CDF0F88B}"/>
              </a:ext>
            </a:extLst>
          </p:cNvPr>
          <p:cNvPicPr>
            <a:picLocks noChangeAspect="1"/>
          </p:cNvPicPr>
          <p:nvPr/>
        </p:nvPicPr>
        <p:blipFill>
          <a:blip r:embed="rId3"/>
          <a:stretch>
            <a:fillRect/>
          </a:stretch>
        </p:blipFill>
        <p:spPr>
          <a:xfrm>
            <a:off x="1243872" y="5560550"/>
            <a:ext cx="2546423" cy="1160925"/>
          </a:xfrm>
          <a:prstGeom prst="rect">
            <a:avLst/>
          </a:prstGeom>
        </p:spPr>
      </p:pic>
      <p:pic>
        <p:nvPicPr>
          <p:cNvPr id="9" name="Picture 8" descr="A trailer with chairs on it&#10;&#10;Description automatically generated">
            <a:extLst>
              <a:ext uri="{FF2B5EF4-FFF2-40B4-BE49-F238E27FC236}">
                <a16:creationId xmlns:a16="http://schemas.microsoft.com/office/drawing/2014/main" id="{1ACC7CF3-C6E6-9F5A-D38A-82135B2874B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61196" y="3260216"/>
            <a:ext cx="3589284" cy="2699149"/>
          </a:xfrm>
          <a:prstGeom prst="rect">
            <a:avLst/>
          </a:prstGeom>
        </p:spPr>
      </p:pic>
      <p:pic>
        <p:nvPicPr>
          <p:cNvPr id="11" name="Picture 10" descr="A stack of chairs on a sidewalk&#10;&#10;Description automatically generated">
            <a:extLst>
              <a:ext uri="{FF2B5EF4-FFF2-40B4-BE49-F238E27FC236}">
                <a16:creationId xmlns:a16="http://schemas.microsoft.com/office/drawing/2014/main" id="{1F429DE0-13D9-B410-E67D-5EB1CE0262F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8632625" y="3029298"/>
            <a:ext cx="2699149" cy="3160986"/>
          </a:xfrm>
          <a:prstGeom prst="rect">
            <a:avLst/>
          </a:prstGeom>
        </p:spPr>
      </p:pic>
      <p:sp>
        <p:nvSpPr>
          <p:cNvPr id="10" name="TextBox 9">
            <a:extLst>
              <a:ext uri="{FF2B5EF4-FFF2-40B4-BE49-F238E27FC236}">
                <a16:creationId xmlns:a16="http://schemas.microsoft.com/office/drawing/2014/main" id="{16F830DC-E19E-AC72-A018-2CFB7D795FD4}"/>
              </a:ext>
            </a:extLst>
          </p:cNvPr>
          <p:cNvSpPr txBox="1"/>
          <p:nvPr/>
        </p:nvSpPr>
        <p:spPr>
          <a:xfrm>
            <a:off x="10322812" y="374474"/>
            <a:ext cx="1030988" cy="646331"/>
          </a:xfrm>
          <a:prstGeom prst="rect">
            <a:avLst/>
          </a:prstGeom>
          <a:noFill/>
        </p:spPr>
        <p:txBody>
          <a:bodyPr wrap="none" rtlCol="0">
            <a:spAutoFit/>
          </a:bodyPr>
          <a:lstStyle/>
          <a:p>
            <a:r>
              <a:rPr lang="en-US" dirty="0"/>
              <a:t>2024</a:t>
            </a:r>
          </a:p>
          <a:p>
            <a:r>
              <a:rPr lang="en-US" dirty="0"/>
              <a:t>Trustees</a:t>
            </a:r>
          </a:p>
        </p:txBody>
      </p:sp>
      <p:pic>
        <p:nvPicPr>
          <p:cNvPr id="3" name="Picture 2">
            <a:extLst>
              <a:ext uri="{FF2B5EF4-FFF2-40B4-BE49-F238E27FC236}">
                <a16:creationId xmlns:a16="http://schemas.microsoft.com/office/drawing/2014/main" id="{BE5E9763-B788-B0D8-DAF5-420E8495448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32307" y="3147935"/>
            <a:ext cx="2974997" cy="22195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9905673"/>
      </p:ext>
    </p:extLst>
  </p:cSld>
  <p:clrMapOvr>
    <a:masterClrMapping/>
  </p:clrMapOvr>
  <mc:AlternateContent xmlns:mc="http://schemas.openxmlformats.org/markup-compatibility/2006" xmlns:p14="http://schemas.microsoft.com/office/powerpoint/2010/main">
    <mc:Choice Requires="p14">
      <p:transition p14:dur="10" advClick="0" advTm="15000"/>
    </mc:Choice>
    <mc:Fallback xmlns="">
      <p:transition advClick="0" advTm="15000"/>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E2222D8-F869-4E55-B0A8-25BD352E549F}"/>
              </a:ext>
            </a:extLst>
          </p:cNvPr>
          <p:cNvSpPr>
            <a:spLocks noGrp="1"/>
          </p:cNvSpPr>
          <p:nvPr>
            <p:ph type="title"/>
          </p:nvPr>
        </p:nvSpPr>
        <p:spPr>
          <a:xfrm>
            <a:off x="838200" y="374474"/>
            <a:ext cx="10515600" cy="1325563"/>
          </a:xfrm>
        </p:spPr>
        <p:txBody>
          <a:bodyPr>
            <a:normAutofit/>
          </a:bodyPr>
          <a:lstStyle/>
          <a:p>
            <a:pPr algn="ctr"/>
            <a:r>
              <a:rPr lang="en-US" sz="3600" b="1" dirty="0">
                <a:highlight>
                  <a:srgbClr val="FFFF00"/>
                </a:highlight>
              </a:rPr>
              <a:t>2024 Rally Day Picnic</a:t>
            </a:r>
          </a:p>
        </p:txBody>
      </p:sp>
      <p:sp>
        <p:nvSpPr>
          <p:cNvPr id="5" name="Content Placeholder 4">
            <a:extLst>
              <a:ext uri="{FF2B5EF4-FFF2-40B4-BE49-F238E27FC236}">
                <a16:creationId xmlns:a16="http://schemas.microsoft.com/office/drawing/2014/main" id="{2BA5DB33-2A4E-429E-93E4-E4987BBDE6FE}"/>
              </a:ext>
            </a:extLst>
          </p:cNvPr>
          <p:cNvSpPr>
            <a:spLocks noGrp="1"/>
          </p:cNvSpPr>
          <p:nvPr>
            <p:ph idx="1"/>
          </p:nvPr>
        </p:nvSpPr>
        <p:spPr>
          <a:xfrm>
            <a:off x="393699" y="1839736"/>
            <a:ext cx="11613421" cy="4351338"/>
          </a:xfrm>
        </p:spPr>
        <p:txBody>
          <a:bodyPr vert="horz" lIns="91440" tIns="45720" rIns="91440" bIns="45720" rtlCol="0" anchor="t">
            <a:noAutofit/>
          </a:bodyPr>
          <a:lstStyle/>
          <a:p>
            <a:pPr marL="0" indent="0">
              <a:buNone/>
            </a:pPr>
            <a:r>
              <a:rPr lang="en-US" dirty="0"/>
              <a:t>Conducted 2024 Church Picnic and Rally Day with family focused outdoor worship service followed by delicious  food and games at the pavilion. </a:t>
            </a:r>
          </a:p>
        </p:txBody>
      </p:sp>
      <p:sp>
        <p:nvSpPr>
          <p:cNvPr id="2" name="Slide Number Placeholder 1">
            <a:extLst>
              <a:ext uri="{FF2B5EF4-FFF2-40B4-BE49-F238E27FC236}">
                <a16:creationId xmlns:a16="http://schemas.microsoft.com/office/drawing/2014/main" id="{4C5E38D2-4785-457C-A385-634ECC3E5B8B}"/>
              </a:ext>
            </a:extLst>
          </p:cNvPr>
          <p:cNvSpPr>
            <a:spLocks noGrp="1"/>
          </p:cNvSpPr>
          <p:nvPr>
            <p:ph type="sldNum" sz="quarter" idx="12"/>
          </p:nvPr>
        </p:nvSpPr>
        <p:spPr/>
        <p:txBody>
          <a:bodyPr/>
          <a:lstStyle/>
          <a:p>
            <a:fld id="{BC9C5C56-9DC3-4E52-BC50-5A79FB6AB900}" type="slidenum">
              <a:rPr lang="en-US" smtClean="0">
                <a:solidFill>
                  <a:schemeClr val="tx1"/>
                </a:solidFill>
              </a:rPr>
              <a:t>43</a:t>
            </a:fld>
            <a:endParaRPr lang="en-US">
              <a:solidFill>
                <a:schemeClr val="tx1"/>
              </a:solidFill>
            </a:endParaRPr>
          </a:p>
        </p:txBody>
      </p:sp>
      <p:pic>
        <p:nvPicPr>
          <p:cNvPr id="7" name="Picture 7">
            <a:extLst>
              <a:ext uri="{FF2B5EF4-FFF2-40B4-BE49-F238E27FC236}">
                <a16:creationId xmlns:a16="http://schemas.microsoft.com/office/drawing/2014/main" id="{9CEB5ECB-DB83-168B-1B3D-A8033F7EB3CC}"/>
              </a:ext>
            </a:extLst>
          </p:cNvPr>
          <p:cNvPicPr>
            <a:picLocks noChangeAspect="1"/>
          </p:cNvPicPr>
          <p:nvPr/>
        </p:nvPicPr>
        <p:blipFill>
          <a:blip r:embed="rId2"/>
          <a:stretch>
            <a:fillRect/>
          </a:stretch>
        </p:blipFill>
        <p:spPr>
          <a:xfrm>
            <a:off x="838200" y="3217718"/>
            <a:ext cx="7076640" cy="2339020"/>
          </a:xfrm>
          <a:prstGeom prst="rect">
            <a:avLst/>
          </a:prstGeom>
        </p:spPr>
      </p:pic>
      <p:sp>
        <p:nvSpPr>
          <p:cNvPr id="8" name="TextBox 7">
            <a:extLst>
              <a:ext uri="{FF2B5EF4-FFF2-40B4-BE49-F238E27FC236}">
                <a16:creationId xmlns:a16="http://schemas.microsoft.com/office/drawing/2014/main" id="{56511DC9-5ABC-D669-4225-E2D27940F726}"/>
              </a:ext>
            </a:extLst>
          </p:cNvPr>
          <p:cNvSpPr txBox="1"/>
          <p:nvPr/>
        </p:nvSpPr>
        <p:spPr>
          <a:xfrm>
            <a:off x="8259580" y="4015204"/>
            <a:ext cx="3747541" cy="707886"/>
          </a:xfrm>
          <a:prstGeom prst="rect">
            <a:avLst/>
          </a:prstGeom>
          <a:noFill/>
        </p:spPr>
        <p:txBody>
          <a:bodyPr wrap="square" rtlCol="0">
            <a:spAutoFit/>
          </a:bodyPr>
          <a:lstStyle/>
          <a:p>
            <a:r>
              <a:rPr lang="en-US" sz="4000" b="1" dirty="0"/>
              <a:t>Thank You </a:t>
            </a:r>
          </a:p>
        </p:txBody>
      </p:sp>
      <p:sp>
        <p:nvSpPr>
          <p:cNvPr id="3" name="TextBox 2">
            <a:extLst>
              <a:ext uri="{FF2B5EF4-FFF2-40B4-BE49-F238E27FC236}">
                <a16:creationId xmlns:a16="http://schemas.microsoft.com/office/drawing/2014/main" id="{00F62582-7BF3-68A1-4A1F-15D62E92420C}"/>
              </a:ext>
            </a:extLst>
          </p:cNvPr>
          <p:cNvSpPr txBox="1"/>
          <p:nvPr/>
        </p:nvSpPr>
        <p:spPr>
          <a:xfrm>
            <a:off x="10322812" y="374474"/>
            <a:ext cx="926600" cy="923330"/>
          </a:xfrm>
          <a:prstGeom prst="rect">
            <a:avLst/>
          </a:prstGeom>
          <a:noFill/>
        </p:spPr>
        <p:txBody>
          <a:bodyPr wrap="none" rtlCol="0">
            <a:spAutoFit/>
          </a:bodyPr>
          <a:lstStyle/>
          <a:p>
            <a:r>
              <a:rPr lang="en-US" dirty="0"/>
              <a:t>2024</a:t>
            </a:r>
          </a:p>
          <a:p>
            <a:r>
              <a:rPr lang="en-US" dirty="0"/>
              <a:t>Sunday</a:t>
            </a:r>
          </a:p>
          <a:p>
            <a:r>
              <a:rPr lang="en-US" dirty="0"/>
              <a:t>School</a:t>
            </a:r>
          </a:p>
        </p:txBody>
      </p:sp>
    </p:spTree>
    <p:extLst>
      <p:ext uri="{BB962C8B-B14F-4D97-AF65-F5344CB8AC3E}">
        <p14:creationId xmlns:p14="http://schemas.microsoft.com/office/powerpoint/2010/main" val="1780736046"/>
      </p:ext>
    </p:extLst>
  </p:cSld>
  <p:clrMapOvr>
    <a:masterClrMapping/>
  </p:clrMapOvr>
  <mc:AlternateContent xmlns:mc="http://schemas.openxmlformats.org/markup-compatibility/2006" xmlns:p14="http://schemas.microsoft.com/office/powerpoint/2010/main">
    <mc:Choice Requires="p14">
      <p:transition p14:dur="10" advClick="0" advTm="15000"/>
    </mc:Choice>
    <mc:Fallback xmlns="">
      <p:transition advClick="0" advTm="15000"/>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E2222D8-F869-4E55-B0A8-25BD352E549F}"/>
              </a:ext>
            </a:extLst>
          </p:cNvPr>
          <p:cNvSpPr>
            <a:spLocks noGrp="1"/>
          </p:cNvSpPr>
          <p:nvPr>
            <p:ph type="title"/>
          </p:nvPr>
        </p:nvSpPr>
        <p:spPr>
          <a:xfrm>
            <a:off x="838200" y="374474"/>
            <a:ext cx="10515600" cy="1325563"/>
          </a:xfrm>
        </p:spPr>
        <p:txBody>
          <a:bodyPr>
            <a:normAutofit/>
          </a:bodyPr>
          <a:lstStyle/>
          <a:p>
            <a:pPr algn="ctr"/>
            <a:r>
              <a:rPr lang="en-US" b="1" dirty="0">
                <a:highlight>
                  <a:srgbClr val="FFFF00"/>
                </a:highlight>
              </a:rPr>
              <a:t>2024  Easter Egg Hunt</a:t>
            </a:r>
          </a:p>
        </p:txBody>
      </p:sp>
      <p:sp>
        <p:nvSpPr>
          <p:cNvPr id="5" name="Content Placeholder 4">
            <a:extLst>
              <a:ext uri="{FF2B5EF4-FFF2-40B4-BE49-F238E27FC236}">
                <a16:creationId xmlns:a16="http://schemas.microsoft.com/office/drawing/2014/main" id="{2BA5DB33-2A4E-429E-93E4-E4987BBDE6FE}"/>
              </a:ext>
            </a:extLst>
          </p:cNvPr>
          <p:cNvSpPr>
            <a:spLocks noGrp="1"/>
          </p:cNvSpPr>
          <p:nvPr>
            <p:ph idx="1"/>
          </p:nvPr>
        </p:nvSpPr>
        <p:spPr/>
        <p:txBody>
          <a:bodyPr>
            <a:noAutofit/>
          </a:bodyPr>
          <a:lstStyle/>
          <a:p>
            <a:pPr marL="0" indent="0">
              <a:buNone/>
            </a:pPr>
            <a:endParaRPr lang="en-US" sz="3600" b="1" dirty="0"/>
          </a:p>
          <a:p>
            <a:pPr marL="0" indent="0">
              <a:buNone/>
            </a:pPr>
            <a:r>
              <a:rPr lang="en-US" sz="3600" dirty="0"/>
              <a:t>Conducted Easter Egg Hunt.  </a:t>
            </a:r>
          </a:p>
          <a:p>
            <a:pPr marL="0" indent="0">
              <a:buNone/>
            </a:pPr>
            <a:endParaRPr lang="en-US" sz="3600" dirty="0">
              <a:highlight>
                <a:srgbClr val="00FF00"/>
              </a:highlight>
            </a:endParaRPr>
          </a:p>
          <a:p>
            <a:pPr marL="0" indent="0">
              <a:buNone/>
            </a:pPr>
            <a:endParaRPr lang="en-US" sz="3600" dirty="0">
              <a:highlight>
                <a:srgbClr val="00FF00"/>
              </a:highlight>
            </a:endParaRPr>
          </a:p>
          <a:p>
            <a:pPr marL="0" indent="0">
              <a:buNone/>
            </a:pPr>
            <a:r>
              <a:rPr lang="en-US" sz="3600" dirty="0">
                <a:highlight>
                  <a:srgbClr val="00FF00"/>
                </a:highlight>
              </a:rPr>
              <a:t>   </a:t>
            </a:r>
          </a:p>
          <a:p>
            <a:endParaRPr lang="en-US" sz="3600" dirty="0"/>
          </a:p>
        </p:txBody>
      </p:sp>
      <p:sp>
        <p:nvSpPr>
          <p:cNvPr id="2" name="Slide Number Placeholder 1">
            <a:extLst>
              <a:ext uri="{FF2B5EF4-FFF2-40B4-BE49-F238E27FC236}">
                <a16:creationId xmlns:a16="http://schemas.microsoft.com/office/drawing/2014/main" id="{4C5E38D2-4785-457C-A385-634ECC3E5B8B}"/>
              </a:ext>
            </a:extLst>
          </p:cNvPr>
          <p:cNvSpPr>
            <a:spLocks noGrp="1"/>
          </p:cNvSpPr>
          <p:nvPr>
            <p:ph type="sldNum" sz="quarter" idx="12"/>
          </p:nvPr>
        </p:nvSpPr>
        <p:spPr/>
        <p:txBody>
          <a:bodyPr/>
          <a:lstStyle/>
          <a:p>
            <a:fld id="{BC9C5C56-9DC3-4E52-BC50-5A79FB6AB900}" type="slidenum">
              <a:rPr lang="en-US" smtClean="0">
                <a:solidFill>
                  <a:schemeClr val="tx1"/>
                </a:solidFill>
              </a:rPr>
              <a:t>44</a:t>
            </a:fld>
            <a:endParaRPr lang="en-US">
              <a:solidFill>
                <a:schemeClr val="tx1"/>
              </a:solidFill>
            </a:endParaRPr>
          </a:p>
        </p:txBody>
      </p:sp>
      <p:pic>
        <p:nvPicPr>
          <p:cNvPr id="1026" name="Picture 2" descr="Image result for Easter Egg Hunt Pictures Free">
            <a:extLst>
              <a:ext uri="{FF2B5EF4-FFF2-40B4-BE49-F238E27FC236}">
                <a16:creationId xmlns:a16="http://schemas.microsoft.com/office/drawing/2014/main" id="{78A87FC8-C3E8-2A9F-09B5-4775F6201E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7552" y="3182112"/>
            <a:ext cx="9607296" cy="2889504"/>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DFA072AF-5658-4A90-7AD6-E0061B3D9643}"/>
              </a:ext>
            </a:extLst>
          </p:cNvPr>
          <p:cNvSpPr txBox="1"/>
          <p:nvPr/>
        </p:nvSpPr>
        <p:spPr>
          <a:xfrm>
            <a:off x="7951576" y="2171614"/>
            <a:ext cx="3297836" cy="707886"/>
          </a:xfrm>
          <a:prstGeom prst="rect">
            <a:avLst/>
          </a:prstGeom>
          <a:noFill/>
        </p:spPr>
        <p:txBody>
          <a:bodyPr wrap="square" rtlCol="0">
            <a:spAutoFit/>
          </a:bodyPr>
          <a:lstStyle/>
          <a:p>
            <a:r>
              <a:rPr lang="en-US" sz="4000" b="1" dirty="0"/>
              <a:t>Thank You </a:t>
            </a:r>
          </a:p>
        </p:txBody>
      </p:sp>
      <p:sp>
        <p:nvSpPr>
          <p:cNvPr id="3" name="TextBox 2">
            <a:extLst>
              <a:ext uri="{FF2B5EF4-FFF2-40B4-BE49-F238E27FC236}">
                <a16:creationId xmlns:a16="http://schemas.microsoft.com/office/drawing/2014/main" id="{E51E752E-F6AA-F7CC-C2B4-7C980A704817}"/>
              </a:ext>
            </a:extLst>
          </p:cNvPr>
          <p:cNvSpPr txBox="1"/>
          <p:nvPr/>
        </p:nvSpPr>
        <p:spPr>
          <a:xfrm>
            <a:off x="10322812" y="374474"/>
            <a:ext cx="926600" cy="923330"/>
          </a:xfrm>
          <a:prstGeom prst="rect">
            <a:avLst/>
          </a:prstGeom>
          <a:noFill/>
        </p:spPr>
        <p:txBody>
          <a:bodyPr wrap="none" rtlCol="0">
            <a:spAutoFit/>
          </a:bodyPr>
          <a:lstStyle/>
          <a:p>
            <a:r>
              <a:rPr lang="en-US" dirty="0"/>
              <a:t>2024</a:t>
            </a:r>
          </a:p>
          <a:p>
            <a:r>
              <a:rPr lang="en-US" dirty="0"/>
              <a:t>Sunday</a:t>
            </a:r>
          </a:p>
          <a:p>
            <a:r>
              <a:rPr lang="en-US" dirty="0"/>
              <a:t>School</a:t>
            </a:r>
          </a:p>
        </p:txBody>
      </p:sp>
    </p:spTree>
    <p:extLst>
      <p:ext uri="{BB962C8B-B14F-4D97-AF65-F5344CB8AC3E}">
        <p14:creationId xmlns:p14="http://schemas.microsoft.com/office/powerpoint/2010/main" val="3526073821"/>
      </p:ext>
    </p:extLst>
  </p:cSld>
  <p:clrMapOvr>
    <a:masterClrMapping/>
  </p:clrMapOvr>
  <mc:AlternateContent xmlns:mc="http://schemas.openxmlformats.org/markup-compatibility/2006" xmlns:p14="http://schemas.microsoft.com/office/powerpoint/2010/main">
    <mc:Choice Requires="p14">
      <p:transition p14:dur="10" advClick="0" advTm="15000"/>
    </mc:Choice>
    <mc:Fallback xmlns="">
      <p:transition advClick="0" advTm="15000"/>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E2222D8-F869-4E55-B0A8-25BD352E549F}"/>
              </a:ext>
            </a:extLst>
          </p:cNvPr>
          <p:cNvSpPr>
            <a:spLocks noGrp="1"/>
          </p:cNvSpPr>
          <p:nvPr>
            <p:ph type="title"/>
          </p:nvPr>
        </p:nvSpPr>
        <p:spPr>
          <a:xfrm>
            <a:off x="406398" y="374474"/>
            <a:ext cx="9694865" cy="1325563"/>
          </a:xfrm>
        </p:spPr>
        <p:txBody>
          <a:bodyPr/>
          <a:lstStyle/>
          <a:p>
            <a:pPr algn="ctr"/>
            <a:r>
              <a:rPr lang="en-US" sz="4400" b="1" dirty="0">
                <a:highlight>
                  <a:srgbClr val="FFFF00"/>
                </a:highlight>
              </a:rPr>
              <a:t>2024 Strawberry Shortcake event.  </a:t>
            </a:r>
            <a:br>
              <a:rPr lang="en-US" sz="4400" b="1" dirty="0">
                <a:highlight>
                  <a:srgbClr val="00FF00"/>
                </a:highlight>
              </a:rPr>
            </a:br>
            <a:endParaRPr lang="en-US" dirty="0"/>
          </a:p>
        </p:txBody>
      </p:sp>
      <p:sp>
        <p:nvSpPr>
          <p:cNvPr id="2" name="Slide Number Placeholder 1">
            <a:extLst>
              <a:ext uri="{FF2B5EF4-FFF2-40B4-BE49-F238E27FC236}">
                <a16:creationId xmlns:a16="http://schemas.microsoft.com/office/drawing/2014/main" id="{4C5E38D2-4785-457C-A385-634ECC3E5B8B}"/>
              </a:ext>
            </a:extLst>
          </p:cNvPr>
          <p:cNvSpPr>
            <a:spLocks noGrp="1"/>
          </p:cNvSpPr>
          <p:nvPr>
            <p:ph type="sldNum" sz="quarter" idx="12"/>
          </p:nvPr>
        </p:nvSpPr>
        <p:spPr/>
        <p:txBody>
          <a:bodyPr/>
          <a:lstStyle/>
          <a:p>
            <a:fld id="{BC9C5C56-9DC3-4E52-BC50-5A79FB6AB900}" type="slidenum">
              <a:rPr lang="en-US" smtClean="0">
                <a:solidFill>
                  <a:schemeClr val="tx1"/>
                </a:solidFill>
              </a:rPr>
              <a:t>45</a:t>
            </a:fld>
            <a:endParaRPr lang="en-US">
              <a:solidFill>
                <a:schemeClr val="tx1"/>
              </a:solidFill>
            </a:endParaRPr>
          </a:p>
        </p:txBody>
      </p:sp>
      <p:pic>
        <p:nvPicPr>
          <p:cNvPr id="10" name="Picture 2" descr="Image result for Strawberry Shortcake images Free">
            <a:extLst>
              <a:ext uri="{FF2B5EF4-FFF2-40B4-BE49-F238E27FC236}">
                <a16:creationId xmlns:a16="http://schemas.microsoft.com/office/drawing/2014/main" id="{D4809FEC-2A8E-BF01-4A15-7A574A2981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70024" y="2227858"/>
            <a:ext cx="5359484" cy="366256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ACF09518-6F18-94A4-38A4-DF555279FA34}"/>
              </a:ext>
            </a:extLst>
          </p:cNvPr>
          <p:cNvPicPr>
            <a:picLocks noChangeAspect="1"/>
          </p:cNvPicPr>
          <p:nvPr/>
        </p:nvPicPr>
        <p:blipFill>
          <a:blip r:embed="rId4"/>
          <a:stretch>
            <a:fillRect/>
          </a:stretch>
        </p:blipFill>
        <p:spPr>
          <a:xfrm>
            <a:off x="1425321" y="2474976"/>
            <a:ext cx="2924175" cy="2621280"/>
          </a:xfrm>
          <a:prstGeom prst="rect">
            <a:avLst/>
          </a:prstGeom>
        </p:spPr>
      </p:pic>
      <p:sp>
        <p:nvSpPr>
          <p:cNvPr id="3" name="TextBox 2">
            <a:extLst>
              <a:ext uri="{FF2B5EF4-FFF2-40B4-BE49-F238E27FC236}">
                <a16:creationId xmlns:a16="http://schemas.microsoft.com/office/drawing/2014/main" id="{EC3DF473-3F9D-A2B7-FFAC-2B363D6DDDB9}"/>
              </a:ext>
            </a:extLst>
          </p:cNvPr>
          <p:cNvSpPr txBox="1"/>
          <p:nvPr/>
        </p:nvSpPr>
        <p:spPr>
          <a:xfrm>
            <a:off x="10322812" y="374474"/>
            <a:ext cx="806696" cy="923330"/>
          </a:xfrm>
          <a:prstGeom prst="rect">
            <a:avLst/>
          </a:prstGeom>
          <a:noFill/>
        </p:spPr>
        <p:txBody>
          <a:bodyPr wrap="none" rtlCol="0">
            <a:spAutoFit/>
          </a:bodyPr>
          <a:lstStyle/>
          <a:p>
            <a:r>
              <a:rPr lang="en-US" dirty="0"/>
              <a:t>2024</a:t>
            </a:r>
          </a:p>
          <a:p>
            <a:r>
              <a:rPr lang="en-US" dirty="0"/>
              <a:t>Youth</a:t>
            </a:r>
          </a:p>
          <a:p>
            <a:r>
              <a:rPr lang="en-US" dirty="0"/>
              <a:t>Group</a:t>
            </a:r>
          </a:p>
        </p:txBody>
      </p:sp>
    </p:spTree>
    <p:extLst>
      <p:ext uri="{BB962C8B-B14F-4D97-AF65-F5344CB8AC3E}">
        <p14:creationId xmlns:p14="http://schemas.microsoft.com/office/powerpoint/2010/main" val="1607573205"/>
      </p:ext>
    </p:extLst>
  </p:cSld>
  <p:clrMapOvr>
    <a:masterClrMapping/>
  </p:clrMapOvr>
  <mc:AlternateContent xmlns:mc="http://schemas.openxmlformats.org/markup-compatibility/2006" xmlns:p14="http://schemas.microsoft.com/office/powerpoint/2010/main">
    <mc:Choice Requires="p14">
      <p:transition p14:dur="10" advClick="0" advTm="15000"/>
    </mc:Choice>
    <mc:Fallback xmlns="">
      <p:transition advClick="0" advTm="15000"/>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4AE7B-9FD7-FEAD-71F8-06DF12E27917}"/>
              </a:ext>
            </a:extLst>
          </p:cNvPr>
          <p:cNvSpPr>
            <a:spLocks noGrp="1"/>
          </p:cNvSpPr>
          <p:nvPr>
            <p:ph type="title"/>
          </p:nvPr>
        </p:nvSpPr>
        <p:spPr>
          <a:xfrm>
            <a:off x="838200" y="365126"/>
            <a:ext cx="9122664" cy="872832"/>
          </a:xfrm>
        </p:spPr>
        <p:txBody>
          <a:bodyPr>
            <a:normAutofit/>
          </a:bodyPr>
          <a:lstStyle/>
          <a:p>
            <a:pPr algn="ctr"/>
            <a:r>
              <a:rPr lang="en-US" sz="4000" b="1" dirty="0">
                <a:highlight>
                  <a:srgbClr val="FFFF00"/>
                </a:highlight>
              </a:rPr>
              <a:t>2024 Valentine Dinner </a:t>
            </a:r>
          </a:p>
        </p:txBody>
      </p:sp>
      <p:pic>
        <p:nvPicPr>
          <p:cNvPr id="8" name="Content Placeholder 7">
            <a:extLst>
              <a:ext uri="{FF2B5EF4-FFF2-40B4-BE49-F238E27FC236}">
                <a16:creationId xmlns:a16="http://schemas.microsoft.com/office/drawing/2014/main" id="{1A788F21-F3AA-9BBA-76AA-F04B06CA94AF}"/>
              </a:ext>
            </a:extLst>
          </p:cNvPr>
          <p:cNvPicPr>
            <a:picLocks noGrp="1" noChangeAspect="1"/>
          </p:cNvPicPr>
          <p:nvPr>
            <p:ph idx="1"/>
          </p:nvPr>
        </p:nvPicPr>
        <p:blipFill>
          <a:blip r:embed="rId2"/>
          <a:stretch>
            <a:fillRect/>
          </a:stretch>
        </p:blipFill>
        <p:spPr>
          <a:xfrm>
            <a:off x="2152356" y="2533173"/>
            <a:ext cx="7638757" cy="4005739"/>
          </a:xfrm>
        </p:spPr>
      </p:pic>
      <p:sp>
        <p:nvSpPr>
          <p:cNvPr id="9" name="TextBox 8">
            <a:extLst>
              <a:ext uri="{FF2B5EF4-FFF2-40B4-BE49-F238E27FC236}">
                <a16:creationId xmlns:a16="http://schemas.microsoft.com/office/drawing/2014/main" id="{EECEDE7D-C1EB-68B9-15EC-F847C483A2AC}"/>
              </a:ext>
            </a:extLst>
          </p:cNvPr>
          <p:cNvSpPr txBox="1"/>
          <p:nvPr/>
        </p:nvSpPr>
        <p:spPr>
          <a:xfrm>
            <a:off x="218048" y="1285398"/>
            <a:ext cx="11135751" cy="1077218"/>
          </a:xfrm>
          <a:prstGeom prst="rect">
            <a:avLst/>
          </a:prstGeom>
          <a:noFill/>
        </p:spPr>
        <p:txBody>
          <a:bodyPr wrap="square" rtlCol="0">
            <a:spAutoFit/>
          </a:bodyPr>
          <a:lstStyle/>
          <a:p>
            <a:pPr algn="ctr"/>
            <a:r>
              <a:rPr lang="en-US" sz="2800" dirty="0"/>
              <a:t>The </a:t>
            </a:r>
            <a:r>
              <a:rPr lang="en-US" sz="3600" b="1" dirty="0"/>
              <a:t>Valentine Dinner </a:t>
            </a:r>
            <a:r>
              <a:rPr lang="en-US" sz="2800" dirty="0"/>
              <a:t>was well attended and a huge success. </a:t>
            </a:r>
            <a:r>
              <a:rPr lang="en-US" sz="2800" b="1" dirty="0"/>
              <a:t>Many Thanks </a:t>
            </a:r>
            <a:r>
              <a:rPr lang="en-US" sz="2800" dirty="0"/>
              <a:t>to all who supported and attended the event!  </a:t>
            </a:r>
          </a:p>
        </p:txBody>
      </p:sp>
      <p:sp>
        <p:nvSpPr>
          <p:cNvPr id="3" name="Slide Number Placeholder 2">
            <a:extLst>
              <a:ext uri="{FF2B5EF4-FFF2-40B4-BE49-F238E27FC236}">
                <a16:creationId xmlns:a16="http://schemas.microsoft.com/office/drawing/2014/main" id="{5A7A3875-B7DE-B14B-1B1A-FFC249EF0EAC}"/>
              </a:ext>
            </a:extLst>
          </p:cNvPr>
          <p:cNvSpPr>
            <a:spLocks noGrp="1"/>
          </p:cNvSpPr>
          <p:nvPr>
            <p:ph type="sldNum" sz="quarter" idx="12"/>
          </p:nvPr>
        </p:nvSpPr>
        <p:spPr/>
        <p:txBody>
          <a:bodyPr/>
          <a:lstStyle/>
          <a:p>
            <a:fld id="{082BD1CC-91F8-4BD3-8E5B-DF86EA4FDC39}" type="slidenum">
              <a:rPr lang="en-US" smtClean="0"/>
              <a:t>46</a:t>
            </a:fld>
            <a:endParaRPr lang="en-US"/>
          </a:p>
        </p:txBody>
      </p:sp>
      <p:sp>
        <p:nvSpPr>
          <p:cNvPr id="4" name="TextBox 3">
            <a:extLst>
              <a:ext uri="{FF2B5EF4-FFF2-40B4-BE49-F238E27FC236}">
                <a16:creationId xmlns:a16="http://schemas.microsoft.com/office/drawing/2014/main" id="{CF9F73D5-5805-93E7-82DB-9B74EDF06EA2}"/>
              </a:ext>
            </a:extLst>
          </p:cNvPr>
          <p:cNvSpPr txBox="1"/>
          <p:nvPr/>
        </p:nvSpPr>
        <p:spPr>
          <a:xfrm>
            <a:off x="10322812" y="374474"/>
            <a:ext cx="806696" cy="923330"/>
          </a:xfrm>
          <a:prstGeom prst="rect">
            <a:avLst/>
          </a:prstGeom>
          <a:noFill/>
        </p:spPr>
        <p:txBody>
          <a:bodyPr wrap="none" rtlCol="0">
            <a:spAutoFit/>
          </a:bodyPr>
          <a:lstStyle/>
          <a:p>
            <a:r>
              <a:rPr lang="en-US" dirty="0"/>
              <a:t>2024</a:t>
            </a:r>
          </a:p>
          <a:p>
            <a:r>
              <a:rPr lang="en-US" dirty="0"/>
              <a:t>Youth</a:t>
            </a:r>
          </a:p>
          <a:p>
            <a:r>
              <a:rPr lang="en-US" dirty="0"/>
              <a:t>Group</a:t>
            </a:r>
          </a:p>
        </p:txBody>
      </p:sp>
    </p:spTree>
    <p:extLst>
      <p:ext uri="{BB962C8B-B14F-4D97-AF65-F5344CB8AC3E}">
        <p14:creationId xmlns:p14="http://schemas.microsoft.com/office/powerpoint/2010/main" val="2057603102"/>
      </p:ext>
    </p:extLst>
  </p:cSld>
  <p:clrMapOvr>
    <a:masterClrMapping/>
  </p:clrMapOvr>
  <mc:AlternateContent xmlns:mc="http://schemas.openxmlformats.org/markup-compatibility/2006" xmlns:p14="http://schemas.microsoft.com/office/powerpoint/2010/main">
    <mc:Choice Requires="p14">
      <p:transition p14:dur="10" advClick="0" advTm="15000"/>
    </mc:Choice>
    <mc:Fallback xmlns="">
      <p:transition advClick="0" advTm="15000"/>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48D3CA-4976-4F85-8783-8379FCF9B15E}"/>
              </a:ext>
            </a:extLst>
          </p:cNvPr>
          <p:cNvSpPr>
            <a:spLocks noGrp="1"/>
          </p:cNvSpPr>
          <p:nvPr>
            <p:ph type="title"/>
          </p:nvPr>
        </p:nvSpPr>
        <p:spPr>
          <a:xfrm>
            <a:off x="978876" y="479685"/>
            <a:ext cx="8844643" cy="1197253"/>
          </a:xfrm>
        </p:spPr>
        <p:txBody>
          <a:bodyPr>
            <a:normAutofit/>
          </a:bodyPr>
          <a:lstStyle/>
          <a:p>
            <a:pPr algn="ctr"/>
            <a:r>
              <a:rPr lang="en-US" b="1" dirty="0">
                <a:highlight>
                  <a:srgbClr val="FFFF00"/>
                </a:highlight>
              </a:rPr>
              <a:t>2024 Scarecrow  Festival</a:t>
            </a:r>
          </a:p>
        </p:txBody>
      </p:sp>
      <p:sp>
        <p:nvSpPr>
          <p:cNvPr id="3" name="Content Placeholder 2">
            <a:extLst>
              <a:ext uri="{FF2B5EF4-FFF2-40B4-BE49-F238E27FC236}">
                <a16:creationId xmlns:a16="http://schemas.microsoft.com/office/drawing/2014/main" id="{C3743315-DC6B-4F3B-98E8-B925A346BFDE}"/>
              </a:ext>
            </a:extLst>
          </p:cNvPr>
          <p:cNvSpPr>
            <a:spLocks noGrp="1"/>
          </p:cNvSpPr>
          <p:nvPr>
            <p:ph idx="1"/>
          </p:nvPr>
        </p:nvSpPr>
        <p:spPr>
          <a:xfrm>
            <a:off x="978875" y="1840975"/>
            <a:ext cx="10451124" cy="4351338"/>
          </a:xfrm>
        </p:spPr>
        <p:txBody>
          <a:bodyPr vert="horz" lIns="91440" tIns="45720" rIns="91440" bIns="45720" rtlCol="0" anchor="t">
            <a:normAutofit/>
          </a:bodyPr>
          <a:lstStyle/>
          <a:p>
            <a:pPr marL="0" indent="0">
              <a:buNone/>
            </a:pPr>
            <a:r>
              <a:rPr lang="en-US" dirty="0"/>
              <a:t>2024 Beneficiary:</a:t>
            </a:r>
          </a:p>
          <a:p>
            <a:pPr marL="0" indent="0">
              <a:buNone/>
            </a:pPr>
            <a:r>
              <a:rPr lang="en-US" dirty="0">
                <a:highlight>
                  <a:srgbClr val="FFFF00"/>
                </a:highlight>
              </a:rPr>
              <a:t>Kinder Ground Café</a:t>
            </a:r>
          </a:p>
          <a:p>
            <a:pPr marL="0" indent="0">
              <a:buNone/>
            </a:pPr>
            <a:r>
              <a:rPr lang="en-US" dirty="0"/>
              <a:t>$5K donation</a:t>
            </a:r>
          </a:p>
          <a:p>
            <a:pPr marL="0" indent="0">
              <a:buNone/>
            </a:pPr>
            <a:endParaRPr lang="en-US" dirty="0"/>
          </a:p>
          <a:p>
            <a:pPr marL="0" indent="0">
              <a:buNone/>
            </a:pPr>
            <a:r>
              <a:rPr lang="en-US" dirty="0"/>
              <a:t>Contact: Joe B. </a:t>
            </a:r>
          </a:p>
          <a:p>
            <a:pPr marL="0" indent="0">
              <a:buNone/>
            </a:pPr>
            <a:endParaRPr lang="en-US" dirty="0"/>
          </a:p>
          <a:p>
            <a:endParaRPr lang="en-US" dirty="0"/>
          </a:p>
        </p:txBody>
      </p:sp>
      <p:sp>
        <p:nvSpPr>
          <p:cNvPr id="4" name="Slide Number Placeholder 3">
            <a:extLst>
              <a:ext uri="{FF2B5EF4-FFF2-40B4-BE49-F238E27FC236}">
                <a16:creationId xmlns:a16="http://schemas.microsoft.com/office/drawing/2014/main" id="{C2065684-E42D-4347-BC61-06C7A86223D9}"/>
              </a:ext>
            </a:extLst>
          </p:cNvPr>
          <p:cNvSpPr>
            <a:spLocks noGrp="1"/>
          </p:cNvSpPr>
          <p:nvPr>
            <p:ph type="sldNum" sz="quarter" idx="12"/>
          </p:nvPr>
        </p:nvSpPr>
        <p:spPr/>
        <p:txBody>
          <a:bodyPr/>
          <a:lstStyle/>
          <a:p>
            <a:fld id="{BC9C5C56-9DC3-4E52-BC50-5A79FB6AB900}" type="slidenum">
              <a:rPr lang="en-US" smtClean="0">
                <a:solidFill>
                  <a:schemeClr val="tx1"/>
                </a:solidFill>
              </a:rPr>
              <a:t>47</a:t>
            </a:fld>
            <a:endParaRPr lang="en-US">
              <a:solidFill>
                <a:schemeClr val="tx1"/>
              </a:solidFill>
            </a:endParaRPr>
          </a:p>
        </p:txBody>
      </p:sp>
      <p:pic>
        <p:nvPicPr>
          <p:cNvPr id="7" name="Picture 7" descr="Diagram&#10;&#10;Description automatically generated">
            <a:extLst>
              <a:ext uri="{FF2B5EF4-FFF2-40B4-BE49-F238E27FC236}">
                <a16:creationId xmlns:a16="http://schemas.microsoft.com/office/drawing/2014/main" id="{27E0F1D8-E4BC-3E15-0B49-56DA81343D98}"/>
              </a:ext>
            </a:extLst>
          </p:cNvPr>
          <p:cNvPicPr>
            <a:picLocks noChangeAspect="1"/>
          </p:cNvPicPr>
          <p:nvPr/>
        </p:nvPicPr>
        <p:blipFill>
          <a:blip r:embed="rId3"/>
          <a:stretch>
            <a:fillRect/>
          </a:stretch>
        </p:blipFill>
        <p:spPr>
          <a:xfrm>
            <a:off x="7845684" y="1627473"/>
            <a:ext cx="3584315" cy="1755839"/>
          </a:xfrm>
          <a:prstGeom prst="rect">
            <a:avLst/>
          </a:prstGeom>
        </p:spPr>
      </p:pic>
      <p:sp>
        <p:nvSpPr>
          <p:cNvPr id="10" name="TextBox 9">
            <a:extLst>
              <a:ext uri="{FF2B5EF4-FFF2-40B4-BE49-F238E27FC236}">
                <a16:creationId xmlns:a16="http://schemas.microsoft.com/office/drawing/2014/main" id="{B022E864-0726-1E86-62DB-F52707E575BC}"/>
              </a:ext>
            </a:extLst>
          </p:cNvPr>
          <p:cNvSpPr txBox="1"/>
          <p:nvPr/>
        </p:nvSpPr>
        <p:spPr>
          <a:xfrm>
            <a:off x="978875" y="4462545"/>
            <a:ext cx="5584157" cy="1754326"/>
          </a:xfrm>
          <a:prstGeom prst="rect">
            <a:avLst/>
          </a:prstGeom>
          <a:noFill/>
        </p:spPr>
        <p:txBody>
          <a:bodyPr wrap="square" rtlCol="0">
            <a:spAutoFit/>
          </a:bodyPr>
          <a:lstStyle/>
          <a:p>
            <a:r>
              <a:rPr lang="en-US" sz="3600" b="1" dirty="0"/>
              <a:t>Thank You Joe B. and everyone who supported this  Huge Success</a:t>
            </a:r>
          </a:p>
        </p:txBody>
      </p:sp>
      <p:pic>
        <p:nvPicPr>
          <p:cNvPr id="8" name="Picture 7">
            <a:extLst>
              <a:ext uri="{FF2B5EF4-FFF2-40B4-BE49-F238E27FC236}">
                <a16:creationId xmlns:a16="http://schemas.microsoft.com/office/drawing/2014/main" id="{336E5D15-881D-A225-282E-5B3117E222F7}"/>
              </a:ext>
            </a:extLst>
          </p:cNvPr>
          <p:cNvPicPr>
            <a:picLocks noChangeAspect="1"/>
          </p:cNvPicPr>
          <p:nvPr/>
        </p:nvPicPr>
        <p:blipFill>
          <a:blip r:embed="rId4"/>
          <a:stretch>
            <a:fillRect/>
          </a:stretch>
        </p:blipFill>
        <p:spPr>
          <a:xfrm>
            <a:off x="4791432" y="1840975"/>
            <a:ext cx="2147325" cy="1754326"/>
          </a:xfrm>
          <a:prstGeom prst="rect">
            <a:avLst/>
          </a:prstGeom>
        </p:spPr>
      </p:pic>
      <p:sp>
        <p:nvSpPr>
          <p:cNvPr id="5" name="TextBox 4">
            <a:extLst>
              <a:ext uri="{FF2B5EF4-FFF2-40B4-BE49-F238E27FC236}">
                <a16:creationId xmlns:a16="http://schemas.microsoft.com/office/drawing/2014/main" id="{C457ABD8-3FBB-78DF-6A4B-147925C22FB7}"/>
              </a:ext>
            </a:extLst>
          </p:cNvPr>
          <p:cNvSpPr txBox="1"/>
          <p:nvPr/>
        </p:nvSpPr>
        <p:spPr>
          <a:xfrm>
            <a:off x="10138711" y="185426"/>
            <a:ext cx="1354858" cy="1477328"/>
          </a:xfrm>
          <a:prstGeom prst="rect">
            <a:avLst/>
          </a:prstGeom>
          <a:noFill/>
        </p:spPr>
        <p:txBody>
          <a:bodyPr wrap="none" rtlCol="0">
            <a:spAutoFit/>
          </a:bodyPr>
          <a:lstStyle/>
          <a:p>
            <a:r>
              <a:rPr lang="en-US" dirty="0"/>
              <a:t>2024</a:t>
            </a:r>
          </a:p>
          <a:p>
            <a:r>
              <a:rPr lang="en-US" dirty="0"/>
              <a:t>Scarecrow </a:t>
            </a:r>
          </a:p>
          <a:p>
            <a:r>
              <a:rPr lang="en-US" dirty="0"/>
              <a:t>Festival</a:t>
            </a:r>
          </a:p>
          <a:p>
            <a:r>
              <a:rPr lang="en-US" dirty="0"/>
              <a:t>Community</a:t>
            </a:r>
          </a:p>
          <a:p>
            <a:r>
              <a:rPr lang="en-US" dirty="0"/>
              <a:t>Outreach</a:t>
            </a:r>
          </a:p>
        </p:txBody>
      </p:sp>
      <p:pic>
        <p:nvPicPr>
          <p:cNvPr id="11" name="Picture 2">
            <a:extLst>
              <a:ext uri="{FF2B5EF4-FFF2-40B4-BE49-F238E27FC236}">
                <a16:creationId xmlns:a16="http://schemas.microsoft.com/office/drawing/2014/main" id="{BEE7BF1A-BD05-8A09-92CD-8FE1844C2D1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63032" y="3674746"/>
            <a:ext cx="4930537" cy="26816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454462"/>
      </p:ext>
    </p:extLst>
  </p:cSld>
  <p:clrMapOvr>
    <a:masterClrMapping/>
  </p:clrMapOvr>
  <mc:AlternateContent xmlns:mc="http://schemas.openxmlformats.org/markup-compatibility/2006" xmlns:p14="http://schemas.microsoft.com/office/powerpoint/2010/main">
    <mc:Choice Requires="p14">
      <p:transition p14:dur="10" advClick="0" advTm="15000"/>
    </mc:Choice>
    <mc:Fallback xmlns="">
      <p:transition advClick="0" advTm="15000"/>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E2222D8-F869-4E55-B0A8-25BD352E549F}"/>
              </a:ext>
            </a:extLst>
          </p:cNvPr>
          <p:cNvSpPr>
            <a:spLocks noGrp="1"/>
          </p:cNvSpPr>
          <p:nvPr>
            <p:ph type="title"/>
          </p:nvPr>
        </p:nvSpPr>
        <p:spPr>
          <a:xfrm>
            <a:off x="207264" y="205263"/>
            <a:ext cx="10984992" cy="1325563"/>
          </a:xfrm>
        </p:spPr>
        <p:txBody>
          <a:bodyPr/>
          <a:lstStyle/>
          <a:p>
            <a:pPr algn="ctr"/>
            <a:r>
              <a:rPr lang="en-US" b="1" dirty="0">
                <a:highlight>
                  <a:srgbClr val="FFFF00"/>
                </a:highlight>
              </a:rPr>
              <a:t>2024 Congregation Brunch &amp; Voter’s Meeting</a:t>
            </a:r>
          </a:p>
        </p:txBody>
      </p:sp>
      <p:sp>
        <p:nvSpPr>
          <p:cNvPr id="5" name="Content Placeholder 4">
            <a:extLst>
              <a:ext uri="{FF2B5EF4-FFF2-40B4-BE49-F238E27FC236}">
                <a16:creationId xmlns:a16="http://schemas.microsoft.com/office/drawing/2014/main" id="{2BA5DB33-2A4E-429E-93E4-E4987BBDE6FE}"/>
              </a:ext>
            </a:extLst>
          </p:cNvPr>
          <p:cNvSpPr>
            <a:spLocks noGrp="1"/>
          </p:cNvSpPr>
          <p:nvPr>
            <p:ph idx="1"/>
          </p:nvPr>
        </p:nvSpPr>
        <p:spPr>
          <a:xfrm>
            <a:off x="838200" y="1599564"/>
            <a:ext cx="10515600" cy="4756785"/>
          </a:xfrm>
        </p:spPr>
        <p:txBody>
          <a:bodyPr>
            <a:noAutofit/>
          </a:bodyPr>
          <a:lstStyle/>
          <a:p>
            <a:pPr marL="0" indent="0">
              <a:buNone/>
            </a:pPr>
            <a:r>
              <a:rPr lang="en-US" sz="3600" dirty="0"/>
              <a:t>Conducted Congregation &amp; Voter’s Meeting instead of typical April Voter’s Meeting to provide information and encourage greater participation. </a:t>
            </a:r>
          </a:p>
          <a:p>
            <a:pPr marL="0" indent="0">
              <a:buNone/>
            </a:pPr>
            <a:r>
              <a:rPr lang="en-US" sz="3200" dirty="0"/>
              <a:t>2X the number of members attended compared to typical Voter’s Meeting and enjoyed fellowship while sharing church information. </a:t>
            </a:r>
          </a:p>
          <a:p>
            <a:pPr marL="0" indent="0">
              <a:buNone/>
            </a:pPr>
            <a:endParaRPr lang="en-US" sz="3600" b="1" dirty="0"/>
          </a:p>
          <a:p>
            <a:pPr marL="0" indent="0">
              <a:buNone/>
            </a:pPr>
            <a:r>
              <a:rPr lang="en-US" sz="3600" b="1" dirty="0"/>
              <a:t>           </a:t>
            </a:r>
          </a:p>
          <a:p>
            <a:pPr marL="0" indent="0">
              <a:buNone/>
            </a:pPr>
            <a:r>
              <a:rPr lang="en-US" sz="2400" dirty="0"/>
              <a:t>Contact: Steve S. </a:t>
            </a:r>
          </a:p>
        </p:txBody>
      </p:sp>
      <p:sp>
        <p:nvSpPr>
          <p:cNvPr id="2" name="Slide Number Placeholder 1">
            <a:extLst>
              <a:ext uri="{FF2B5EF4-FFF2-40B4-BE49-F238E27FC236}">
                <a16:creationId xmlns:a16="http://schemas.microsoft.com/office/drawing/2014/main" id="{4C5E38D2-4785-457C-A385-634ECC3E5B8B}"/>
              </a:ext>
            </a:extLst>
          </p:cNvPr>
          <p:cNvSpPr>
            <a:spLocks noGrp="1"/>
          </p:cNvSpPr>
          <p:nvPr>
            <p:ph type="sldNum" sz="quarter" idx="12"/>
          </p:nvPr>
        </p:nvSpPr>
        <p:spPr/>
        <p:txBody>
          <a:bodyPr/>
          <a:lstStyle/>
          <a:p>
            <a:fld id="{BC9C5C56-9DC3-4E52-BC50-5A79FB6AB900}" type="slidenum">
              <a:rPr lang="en-US" smtClean="0">
                <a:solidFill>
                  <a:schemeClr val="tx1"/>
                </a:solidFill>
              </a:rPr>
              <a:t>48</a:t>
            </a:fld>
            <a:endParaRPr lang="en-US" dirty="0">
              <a:solidFill>
                <a:schemeClr val="tx1"/>
              </a:solidFill>
            </a:endParaRPr>
          </a:p>
        </p:txBody>
      </p:sp>
      <p:pic>
        <p:nvPicPr>
          <p:cNvPr id="8" name="Picture 7">
            <a:extLst>
              <a:ext uri="{FF2B5EF4-FFF2-40B4-BE49-F238E27FC236}">
                <a16:creationId xmlns:a16="http://schemas.microsoft.com/office/drawing/2014/main" id="{01D73B72-D321-9B4D-1208-58EAF122AF17}"/>
              </a:ext>
            </a:extLst>
          </p:cNvPr>
          <p:cNvPicPr>
            <a:picLocks noChangeAspect="1"/>
          </p:cNvPicPr>
          <p:nvPr/>
        </p:nvPicPr>
        <p:blipFill>
          <a:blip r:embed="rId2"/>
          <a:stretch>
            <a:fillRect/>
          </a:stretch>
        </p:blipFill>
        <p:spPr>
          <a:xfrm>
            <a:off x="5685032" y="4257676"/>
            <a:ext cx="5141464" cy="2301620"/>
          </a:xfrm>
          <a:prstGeom prst="rect">
            <a:avLst/>
          </a:prstGeom>
        </p:spPr>
      </p:pic>
    </p:spTree>
    <p:extLst>
      <p:ext uri="{BB962C8B-B14F-4D97-AF65-F5344CB8AC3E}">
        <p14:creationId xmlns:p14="http://schemas.microsoft.com/office/powerpoint/2010/main" val="1535290377"/>
      </p:ext>
    </p:extLst>
  </p:cSld>
  <p:clrMapOvr>
    <a:masterClrMapping/>
  </p:clrMapOvr>
  <mc:AlternateContent xmlns:mc="http://schemas.openxmlformats.org/markup-compatibility/2006" xmlns:p14="http://schemas.microsoft.com/office/powerpoint/2010/main">
    <mc:Choice Requires="p14">
      <p:transition p14:dur="10" advClick="0" advTm="15000"/>
    </mc:Choice>
    <mc:Fallback xmlns="">
      <p:transition advClick="0" advTm="15000"/>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E2222D8-F869-4E55-B0A8-25BD352E549F}"/>
              </a:ext>
            </a:extLst>
          </p:cNvPr>
          <p:cNvSpPr>
            <a:spLocks noGrp="1"/>
          </p:cNvSpPr>
          <p:nvPr>
            <p:ph type="title"/>
          </p:nvPr>
        </p:nvSpPr>
        <p:spPr>
          <a:xfrm>
            <a:off x="1607096" y="138937"/>
            <a:ext cx="7910689" cy="1325563"/>
          </a:xfrm>
        </p:spPr>
        <p:txBody>
          <a:bodyPr/>
          <a:lstStyle/>
          <a:p>
            <a:pPr algn="ctr"/>
            <a:r>
              <a:rPr lang="en-US" b="1" dirty="0">
                <a:highlight>
                  <a:srgbClr val="FFFF00"/>
                </a:highlight>
              </a:rPr>
              <a:t>2024 Stewardship Presentation</a:t>
            </a:r>
          </a:p>
        </p:txBody>
      </p:sp>
      <p:sp>
        <p:nvSpPr>
          <p:cNvPr id="5" name="Content Placeholder 4">
            <a:extLst>
              <a:ext uri="{FF2B5EF4-FFF2-40B4-BE49-F238E27FC236}">
                <a16:creationId xmlns:a16="http://schemas.microsoft.com/office/drawing/2014/main" id="{2BA5DB33-2A4E-429E-93E4-E4987BBDE6FE}"/>
              </a:ext>
            </a:extLst>
          </p:cNvPr>
          <p:cNvSpPr>
            <a:spLocks noGrp="1"/>
          </p:cNvSpPr>
          <p:nvPr>
            <p:ph idx="1"/>
          </p:nvPr>
        </p:nvSpPr>
        <p:spPr>
          <a:xfrm>
            <a:off x="838200" y="1464500"/>
            <a:ext cx="10922000" cy="4688046"/>
          </a:xfrm>
        </p:spPr>
        <p:txBody>
          <a:bodyPr>
            <a:noAutofit/>
          </a:bodyPr>
          <a:lstStyle/>
          <a:p>
            <a:pPr marL="0" indent="0">
              <a:buNone/>
            </a:pPr>
            <a:r>
              <a:rPr lang="en-US" sz="3600" dirty="0"/>
              <a:t>Conducted holistic Stewardship Presentation highlighting  biblical teachings about sharing spiritual blessings and gifts of time, talents and treasures. </a:t>
            </a:r>
          </a:p>
          <a:p>
            <a:pPr marL="0" indent="0">
              <a:buNone/>
            </a:pPr>
            <a:r>
              <a:rPr lang="en-US" sz="3600" dirty="0"/>
              <a:t>Encourage true stewardship and debunk the idea that stewardship is only about asking for money.           </a:t>
            </a:r>
          </a:p>
          <a:p>
            <a:pPr marL="0" indent="0">
              <a:buNone/>
            </a:pPr>
            <a:endParaRPr lang="en-US" sz="3600" dirty="0"/>
          </a:p>
          <a:p>
            <a:pPr marL="0" indent="0">
              <a:buNone/>
            </a:pPr>
            <a:endParaRPr lang="en-US" sz="3600" dirty="0"/>
          </a:p>
        </p:txBody>
      </p:sp>
      <p:sp>
        <p:nvSpPr>
          <p:cNvPr id="2" name="Slide Number Placeholder 1">
            <a:extLst>
              <a:ext uri="{FF2B5EF4-FFF2-40B4-BE49-F238E27FC236}">
                <a16:creationId xmlns:a16="http://schemas.microsoft.com/office/drawing/2014/main" id="{4C5E38D2-4785-457C-A385-634ECC3E5B8B}"/>
              </a:ext>
            </a:extLst>
          </p:cNvPr>
          <p:cNvSpPr>
            <a:spLocks noGrp="1"/>
          </p:cNvSpPr>
          <p:nvPr>
            <p:ph type="sldNum" sz="quarter" idx="12"/>
          </p:nvPr>
        </p:nvSpPr>
        <p:spPr/>
        <p:txBody>
          <a:bodyPr/>
          <a:lstStyle/>
          <a:p>
            <a:fld id="{BC9C5C56-9DC3-4E52-BC50-5A79FB6AB900}" type="slidenum">
              <a:rPr lang="en-US" smtClean="0">
                <a:solidFill>
                  <a:schemeClr val="tx1"/>
                </a:solidFill>
              </a:rPr>
              <a:t>49</a:t>
            </a:fld>
            <a:endParaRPr lang="en-US">
              <a:solidFill>
                <a:schemeClr val="tx1"/>
              </a:solidFill>
            </a:endParaRPr>
          </a:p>
        </p:txBody>
      </p:sp>
      <p:pic>
        <p:nvPicPr>
          <p:cNvPr id="7" name="Picture 6" descr="A blue sign with white text&#10;&#10;Description automatically generated">
            <a:extLst>
              <a:ext uri="{FF2B5EF4-FFF2-40B4-BE49-F238E27FC236}">
                <a16:creationId xmlns:a16="http://schemas.microsoft.com/office/drawing/2014/main" id="{036A5225-7CD0-C08A-D700-022C7C0EB362}"/>
              </a:ext>
            </a:extLst>
          </p:cNvPr>
          <p:cNvPicPr>
            <a:picLocks noChangeAspect="1"/>
          </p:cNvPicPr>
          <p:nvPr/>
        </p:nvPicPr>
        <p:blipFill>
          <a:blip r:embed="rId2"/>
          <a:stretch>
            <a:fillRect/>
          </a:stretch>
        </p:blipFill>
        <p:spPr>
          <a:xfrm>
            <a:off x="1200984" y="4893310"/>
            <a:ext cx="5704260" cy="1589276"/>
          </a:xfrm>
          <a:prstGeom prst="rect">
            <a:avLst/>
          </a:prstGeom>
        </p:spPr>
      </p:pic>
      <p:pic>
        <p:nvPicPr>
          <p:cNvPr id="8" name="Picture 7" descr="An iceberg in the water&#10;&#10;Description automatically generated">
            <a:extLst>
              <a:ext uri="{FF2B5EF4-FFF2-40B4-BE49-F238E27FC236}">
                <a16:creationId xmlns:a16="http://schemas.microsoft.com/office/drawing/2014/main" id="{B92EFF44-83E6-C210-C34F-210E4F060236}"/>
              </a:ext>
            </a:extLst>
          </p:cNvPr>
          <p:cNvPicPr>
            <a:picLocks noChangeAspect="1"/>
          </p:cNvPicPr>
          <p:nvPr/>
        </p:nvPicPr>
        <p:blipFill>
          <a:blip r:embed="rId3"/>
          <a:stretch>
            <a:fillRect/>
          </a:stretch>
        </p:blipFill>
        <p:spPr>
          <a:xfrm>
            <a:off x="7473696" y="4893310"/>
            <a:ext cx="3144821" cy="1463040"/>
          </a:xfrm>
          <a:prstGeom prst="rect">
            <a:avLst/>
          </a:prstGeom>
        </p:spPr>
      </p:pic>
    </p:spTree>
    <p:extLst>
      <p:ext uri="{BB962C8B-B14F-4D97-AF65-F5344CB8AC3E}">
        <p14:creationId xmlns:p14="http://schemas.microsoft.com/office/powerpoint/2010/main" val="3057792925"/>
      </p:ext>
    </p:extLst>
  </p:cSld>
  <p:clrMapOvr>
    <a:masterClrMapping/>
  </p:clrMapOvr>
  <mc:AlternateContent xmlns:mc="http://schemas.openxmlformats.org/markup-compatibility/2006" xmlns:p14="http://schemas.microsoft.com/office/powerpoint/2010/main">
    <mc:Choice Requires="p14">
      <p:transition p14:dur="10" advClick="0" advTm="15000"/>
    </mc:Choice>
    <mc:Fallback xmlns="">
      <p:transition advClick="0" advTm="1500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E2222D8-F869-4E55-B0A8-25BD352E549F}"/>
              </a:ext>
            </a:extLst>
          </p:cNvPr>
          <p:cNvSpPr>
            <a:spLocks noGrp="1"/>
          </p:cNvSpPr>
          <p:nvPr>
            <p:ph type="title"/>
          </p:nvPr>
        </p:nvSpPr>
        <p:spPr>
          <a:xfrm>
            <a:off x="1452797" y="22314"/>
            <a:ext cx="8362244" cy="1700037"/>
          </a:xfrm>
        </p:spPr>
        <p:txBody>
          <a:bodyPr/>
          <a:lstStyle/>
          <a:p>
            <a:pPr algn="ctr"/>
            <a:r>
              <a:rPr lang="en-US" dirty="0"/>
              <a:t> </a:t>
            </a:r>
            <a:r>
              <a:rPr lang="en-US" b="1" dirty="0">
                <a:highlight>
                  <a:srgbClr val="FFFF00"/>
                </a:highlight>
              </a:rPr>
              <a:t>2024 Music Ministry </a:t>
            </a:r>
          </a:p>
        </p:txBody>
      </p:sp>
      <p:sp>
        <p:nvSpPr>
          <p:cNvPr id="5" name="Content Placeholder 4">
            <a:extLst>
              <a:ext uri="{FF2B5EF4-FFF2-40B4-BE49-F238E27FC236}">
                <a16:creationId xmlns:a16="http://schemas.microsoft.com/office/drawing/2014/main" id="{2BA5DB33-2A4E-429E-93E4-E4987BBDE6FE}"/>
              </a:ext>
            </a:extLst>
          </p:cNvPr>
          <p:cNvSpPr>
            <a:spLocks noGrp="1"/>
          </p:cNvSpPr>
          <p:nvPr>
            <p:ph idx="1"/>
          </p:nvPr>
        </p:nvSpPr>
        <p:spPr>
          <a:xfrm>
            <a:off x="838200" y="1868839"/>
            <a:ext cx="10515600" cy="4852636"/>
          </a:xfrm>
        </p:spPr>
        <p:txBody>
          <a:bodyPr>
            <a:noAutofit/>
          </a:bodyPr>
          <a:lstStyle/>
          <a:p>
            <a:pPr marL="0" indent="0">
              <a:buNone/>
            </a:pPr>
            <a:r>
              <a:rPr lang="en-US" sz="3200" b="1" dirty="0"/>
              <a:t>We are Grateful for Zion’s Music Ministry which provides excellent support throughout the year for worship services and special church events. </a:t>
            </a:r>
          </a:p>
          <a:p>
            <a:endParaRPr lang="en-US" sz="3600" dirty="0"/>
          </a:p>
          <a:p>
            <a:pPr marL="0" indent="0">
              <a:buNone/>
            </a:pPr>
            <a:endParaRPr lang="en-US" sz="2400" dirty="0"/>
          </a:p>
          <a:p>
            <a:pPr marL="0" indent="0">
              <a:buNone/>
            </a:pPr>
            <a:endParaRPr lang="en-US" sz="2400" dirty="0"/>
          </a:p>
          <a:p>
            <a:pPr marL="0" indent="0">
              <a:buNone/>
            </a:pPr>
            <a:endParaRPr lang="en-US" sz="2400" dirty="0"/>
          </a:p>
          <a:p>
            <a:pPr marL="0" indent="0">
              <a:buNone/>
            </a:pPr>
            <a:endParaRPr lang="en-US" sz="2400" dirty="0"/>
          </a:p>
          <a:p>
            <a:pPr marL="0" indent="0">
              <a:buNone/>
            </a:pPr>
            <a:endParaRPr lang="en-US" sz="2400" dirty="0"/>
          </a:p>
          <a:p>
            <a:pPr marL="0" indent="0" algn="ctr">
              <a:buNone/>
            </a:pPr>
            <a:r>
              <a:rPr lang="en-US" sz="1800" dirty="0"/>
              <a:t>To get involved with the Music Ministry contact Cindy V.   </a:t>
            </a:r>
          </a:p>
          <a:p>
            <a:pPr marL="0" indent="0">
              <a:buNone/>
            </a:pPr>
            <a:endParaRPr lang="en-US" sz="2400" dirty="0"/>
          </a:p>
        </p:txBody>
      </p:sp>
      <p:sp>
        <p:nvSpPr>
          <p:cNvPr id="2" name="Slide Number Placeholder 1">
            <a:extLst>
              <a:ext uri="{FF2B5EF4-FFF2-40B4-BE49-F238E27FC236}">
                <a16:creationId xmlns:a16="http://schemas.microsoft.com/office/drawing/2014/main" id="{4C5E38D2-4785-457C-A385-634ECC3E5B8B}"/>
              </a:ext>
            </a:extLst>
          </p:cNvPr>
          <p:cNvSpPr>
            <a:spLocks noGrp="1"/>
          </p:cNvSpPr>
          <p:nvPr>
            <p:ph type="sldNum" sz="quarter" idx="12"/>
          </p:nvPr>
        </p:nvSpPr>
        <p:spPr/>
        <p:txBody>
          <a:bodyPr/>
          <a:lstStyle/>
          <a:p>
            <a:fld id="{BC9C5C56-9DC3-4E52-BC50-5A79FB6AB900}" type="slidenum">
              <a:rPr lang="en-US" smtClean="0">
                <a:solidFill>
                  <a:schemeClr val="tx1"/>
                </a:solidFill>
              </a:rPr>
              <a:t>5</a:t>
            </a:fld>
            <a:endParaRPr lang="en-US">
              <a:solidFill>
                <a:schemeClr val="tx1"/>
              </a:solidFill>
            </a:endParaRPr>
          </a:p>
        </p:txBody>
      </p:sp>
      <p:pic>
        <p:nvPicPr>
          <p:cNvPr id="8" name="Picture 2" descr="Image result for Music Images Free">
            <a:extLst>
              <a:ext uri="{FF2B5EF4-FFF2-40B4-BE49-F238E27FC236}">
                <a16:creationId xmlns:a16="http://schemas.microsoft.com/office/drawing/2014/main" id="{CBBD302A-BA63-2621-523C-3E586A7EE0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57349" y="3304032"/>
            <a:ext cx="2364398" cy="116738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6B3FCEA9-2B93-6E84-FCDE-0DE076FE783E}"/>
              </a:ext>
            </a:extLst>
          </p:cNvPr>
          <p:cNvPicPr>
            <a:picLocks noChangeAspect="1"/>
          </p:cNvPicPr>
          <p:nvPr/>
        </p:nvPicPr>
        <p:blipFill>
          <a:blip r:embed="rId3"/>
          <a:stretch>
            <a:fillRect/>
          </a:stretch>
        </p:blipFill>
        <p:spPr>
          <a:xfrm>
            <a:off x="8262470" y="3304032"/>
            <a:ext cx="2962275" cy="2645664"/>
          </a:xfrm>
          <a:prstGeom prst="rect">
            <a:avLst/>
          </a:prstGeom>
        </p:spPr>
      </p:pic>
      <p:pic>
        <p:nvPicPr>
          <p:cNvPr id="10" name="Picture 9">
            <a:extLst>
              <a:ext uri="{FF2B5EF4-FFF2-40B4-BE49-F238E27FC236}">
                <a16:creationId xmlns:a16="http://schemas.microsoft.com/office/drawing/2014/main" id="{974335A5-A4FC-37BD-D281-FF1A6E3F4CE1}"/>
              </a:ext>
            </a:extLst>
          </p:cNvPr>
          <p:cNvPicPr>
            <a:picLocks noChangeAspect="1"/>
          </p:cNvPicPr>
          <p:nvPr/>
        </p:nvPicPr>
        <p:blipFill>
          <a:blip r:embed="rId4"/>
          <a:stretch>
            <a:fillRect/>
          </a:stretch>
        </p:blipFill>
        <p:spPr>
          <a:xfrm>
            <a:off x="838200" y="3304032"/>
            <a:ext cx="1866900" cy="2645664"/>
          </a:xfrm>
          <a:prstGeom prst="rect">
            <a:avLst/>
          </a:prstGeom>
        </p:spPr>
      </p:pic>
      <p:pic>
        <p:nvPicPr>
          <p:cNvPr id="12" name="Picture 11">
            <a:extLst>
              <a:ext uri="{FF2B5EF4-FFF2-40B4-BE49-F238E27FC236}">
                <a16:creationId xmlns:a16="http://schemas.microsoft.com/office/drawing/2014/main" id="{65FD002C-E165-D1E7-0470-7F5777E354F7}"/>
              </a:ext>
            </a:extLst>
          </p:cNvPr>
          <p:cNvPicPr>
            <a:picLocks noChangeAspect="1"/>
          </p:cNvPicPr>
          <p:nvPr/>
        </p:nvPicPr>
        <p:blipFill>
          <a:blip r:embed="rId5"/>
          <a:stretch>
            <a:fillRect/>
          </a:stretch>
        </p:blipFill>
        <p:spPr>
          <a:xfrm>
            <a:off x="2804746" y="3304032"/>
            <a:ext cx="2249570" cy="2645664"/>
          </a:xfrm>
          <a:prstGeom prst="rect">
            <a:avLst/>
          </a:prstGeom>
        </p:spPr>
      </p:pic>
      <p:sp>
        <p:nvSpPr>
          <p:cNvPr id="13" name="TextBox 12">
            <a:extLst>
              <a:ext uri="{FF2B5EF4-FFF2-40B4-BE49-F238E27FC236}">
                <a16:creationId xmlns:a16="http://schemas.microsoft.com/office/drawing/2014/main" id="{FA5A34E6-D886-EC4E-2234-AF7E7588475A}"/>
              </a:ext>
            </a:extLst>
          </p:cNvPr>
          <p:cNvSpPr txBox="1"/>
          <p:nvPr/>
        </p:nvSpPr>
        <p:spPr>
          <a:xfrm>
            <a:off x="10422423" y="219450"/>
            <a:ext cx="1619867" cy="646331"/>
          </a:xfrm>
          <a:prstGeom prst="rect">
            <a:avLst/>
          </a:prstGeom>
          <a:noFill/>
        </p:spPr>
        <p:txBody>
          <a:bodyPr wrap="none" rtlCol="0">
            <a:spAutoFit/>
          </a:bodyPr>
          <a:lstStyle/>
          <a:p>
            <a:r>
              <a:rPr lang="en-US" dirty="0"/>
              <a:t>2024 </a:t>
            </a:r>
          </a:p>
          <a:p>
            <a:r>
              <a:rPr lang="en-US" dirty="0"/>
              <a:t>Music Ministry</a:t>
            </a:r>
          </a:p>
        </p:txBody>
      </p:sp>
      <p:pic>
        <p:nvPicPr>
          <p:cNvPr id="7" name="Picture 6">
            <a:extLst>
              <a:ext uri="{FF2B5EF4-FFF2-40B4-BE49-F238E27FC236}">
                <a16:creationId xmlns:a16="http://schemas.microsoft.com/office/drawing/2014/main" id="{4069628E-302E-3195-6642-10F76C9FD43B}"/>
              </a:ext>
            </a:extLst>
          </p:cNvPr>
          <p:cNvPicPr>
            <a:picLocks noChangeAspect="1"/>
          </p:cNvPicPr>
          <p:nvPr/>
        </p:nvPicPr>
        <p:blipFill>
          <a:blip r:embed="rId6"/>
          <a:stretch>
            <a:fillRect/>
          </a:stretch>
        </p:blipFill>
        <p:spPr>
          <a:xfrm>
            <a:off x="5372518" y="4637342"/>
            <a:ext cx="2571750" cy="1312354"/>
          </a:xfrm>
          <a:prstGeom prst="rect">
            <a:avLst/>
          </a:prstGeom>
        </p:spPr>
      </p:pic>
    </p:spTree>
    <p:extLst>
      <p:ext uri="{BB962C8B-B14F-4D97-AF65-F5344CB8AC3E}">
        <p14:creationId xmlns:p14="http://schemas.microsoft.com/office/powerpoint/2010/main" val="3638583056"/>
      </p:ext>
    </p:extLst>
  </p:cSld>
  <p:clrMapOvr>
    <a:masterClrMapping/>
  </p:clrMapOvr>
  <mc:AlternateContent xmlns:mc="http://schemas.openxmlformats.org/markup-compatibility/2006" xmlns:p14="http://schemas.microsoft.com/office/powerpoint/2010/main">
    <mc:Choice Requires="p14">
      <p:transition p14:dur="10" advClick="0" advTm="15000"/>
    </mc:Choice>
    <mc:Fallback xmlns="">
      <p:transition advClick="0" advTm="15000"/>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E3FE390-CB7D-21BE-9509-EED1F4B05689}"/>
              </a:ext>
            </a:extLst>
          </p:cNvPr>
          <p:cNvSpPr>
            <a:spLocks noGrp="1"/>
          </p:cNvSpPr>
          <p:nvPr>
            <p:ph type="sldNum" sz="quarter" idx="12"/>
          </p:nvPr>
        </p:nvSpPr>
        <p:spPr/>
        <p:txBody>
          <a:bodyPr/>
          <a:lstStyle/>
          <a:p>
            <a:fld id="{082BD1CC-91F8-4BD3-8E5B-DF86EA4FDC39}" type="slidenum">
              <a:rPr lang="en-US" smtClean="0"/>
              <a:t>50</a:t>
            </a:fld>
            <a:endParaRPr lang="en-US"/>
          </a:p>
        </p:txBody>
      </p:sp>
      <p:sp>
        <p:nvSpPr>
          <p:cNvPr id="5" name="TextBox 4">
            <a:extLst>
              <a:ext uri="{FF2B5EF4-FFF2-40B4-BE49-F238E27FC236}">
                <a16:creationId xmlns:a16="http://schemas.microsoft.com/office/drawing/2014/main" id="{9C312846-9471-4229-0200-A8159A197492}"/>
              </a:ext>
            </a:extLst>
          </p:cNvPr>
          <p:cNvSpPr txBox="1"/>
          <p:nvPr/>
        </p:nvSpPr>
        <p:spPr>
          <a:xfrm>
            <a:off x="651804" y="343256"/>
            <a:ext cx="9828626" cy="646331"/>
          </a:xfrm>
          <a:prstGeom prst="rect">
            <a:avLst/>
          </a:prstGeom>
          <a:noFill/>
        </p:spPr>
        <p:txBody>
          <a:bodyPr wrap="square" rtlCol="0">
            <a:spAutoFit/>
          </a:bodyPr>
          <a:lstStyle/>
          <a:p>
            <a:pPr algn="ctr"/>
            <a:r>
              <a:rPr lang="en-US" sz="3600" b="1" dirty="0">
                <a:highlight>
                  <a:srgbClr val="FFFF00"/>
                </a:highlight>
              </a:rPr>
              <a:t>2024 Thanksgiving Eve Service</a:t>
            </a:r>
          </a:p>
        </p:txBody>
      </p:sp>
      <p:pic>
        <p:nvPicPr>
          <p:cNvPr id="7" name="Picture 6" descr="A wooden table with a group of bags on it&#10;&#10;Description automatically generated">
            <a:extLst>
              <a:ext uri="{FF2B5EF4-FFF2-40B4-BE49-F238E27FC236}">
                <a16:creationId xmlns:a16="http://schemas.microsoft.com/office/drawing/2014/main" id="{1F8275D6-338E-E29E-0E95-2BDC43CB5005}"/>
              </a:ext>
            </a:extLst>
          </p:cNvPr>
          <p:cNvPicPr>
            <a:picLocks noChangeAspect="1"/>
          </p:cNvPicPr>
          <p:nvPr/>
        </p:nvPicPr>
        <p:blipFill>
          <a:blip r:embed="rId2"/>
          <a:stretch>
            <a:fillRect/>
          </a:stretch>
        </p:blipFill>
        <p:spPr>
          <a:xfrm>
            <a:off x="651804" y="1755649"/>
            <a:ext cx="5914095" cy="4465270"/>
          </a:xfrm>
          <a:prstGeom prst="rect">
            <a:avLst/>
          </a:prstGeom>
        </p:spPr>
      </p:pic>
      <p:sp>
        <p:nvSpPr>
          <p:cNvPr id="8" name="Text Box 2">
            <a:extLst>
              <a:ext uri="{FF2B5EF4-FFF2-40B4-BE49-F238E27FC236}">
                <a16:creationId xmlns:a16="http://schemas.microsoft.com/office/drawing/2014/main" id="{DA18F9D8-3644-22EE-04EB-EEF14277346D}"/>
              </a:ext>
            </a:extLst>
          </p:cNvPr>
          <p:cNvSpPr txBox="1">
            <a:spLocks noChangeArrowheads="1"/>
          </p:cNvSpPr>
          <p:nvPr/>
        </p:nvSpPr>
        <p:spPr bwMode="auto">
          <a:xfrm>
            <a:off x="7052524" y="3528308"/>
            <a:ext cx="4278897" cy="2445862"/>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spAutoFit/>
          </a:bodyPr>
          <a:lstStyle/>
          <a:p>
            <a:pPr marL="0" marR="0">
              <a:lnSpc>
                <a:spcPct val="107000"/>
              </a:lnSpc>
              <a:spcAft>
                <a:spcPts val="800"/>
              </a:spcAft>
            </a:pPr>
            <a:r>
              <a:rPr lang="en-US" sz="2400" b="1" dirty="0">
                <a:effectLst/>
                <a:highlight>
                  <a:srgbClr val="FFFF00"/>
                </a:highlight>
                <a:latin typeface="Calibri" panose="020F0502020204030204" pitchFamily="34" charset="0"/>
                <a:ea typeface="Calibri" panose="020F0502020204030204" pitchFamily="34" charset="0"/>
                <a:cs typeface="Arial" panose="020B0604020202020204" pitchFamily="34" charset="0"/>
              </a:rPr>
              <a:t>Gratitude and Generosity</a:t>
            </a:r>
            <a:r>
              <a:rPr lang="en-US" sz="2400" b="1" dirty="0">
                <a:effectLst/>
                <a:latin typeface="Calibri" panose="020F0502020204030204" pitchFamily="34" charset="0"/>
                <a:ea typeface="Calibri" panose="020F0502020204030204" pitchFamily="34" charset="0"/>
                <a:cs typeface="Arial" panose="020B0604020202020204" pitchFamily="34" charset="0"/>
              </a:rPr>
              <a:t> abounded at our </a:t>
            </a:r>
            <a:r>
              <a:rPr lang="en-US" sz="2400" b="1" dirty="0">
                <a:effectLst/>
                <a:highlight>
                  <a:srgbClr val="FFFF00"/>
                </a:highlight>
                <a:latin typeface="Calibri" panose="020F0502020204030204" pitchFamily="34" charset="0"/>
                <a:ea typeface="Calibri" panose="020F0502020204030204" pitchFamily="34" charset="0"/>
                <a:cs typeface="Arial" panose="020B0604020202020204" pitchFamily="34" charset="0"/>
              </a:rPr>
              <a:t>Thanksgiving Eve Service</a:t>
            </a:r>
            <a:r>
              <a:rPr lang="en-US" sz="2400" b="1" dirty="0">
                <a:effectLst/>
                <a:latin typeface="Calibri" panose="020F0502020204030204" pitchFamily="34" charset="0"/>
                <a:ea typeface="Calibri" panose="020F0502020204030204" pitchFamily="34" charset="0"/>
                <a:cs typeface="Arial" panose="020B0604020202020204" pitchFamily="34" charset="0"/>
              </a:rPr>
              <a:t> as we gathered to give thanks for all our blessings and to share our gifts with Master’s Manna.   </a:t>
            </a:r>
            <a:endParaRPr lang="en-US" sz="2400"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A42274CF-871D-01BC-BC04-F9D9F1FE7A94}"/>
              </a:ext>
            </a:extLst>
          </p:cNvPr>
          <p:cNvPicPr>
            <a:picLocks noChangeAspect="1"/>
          </p:cNvPicPr>
          <p:nvPr/>
        </p:nvPicPr>
        <p:blipFill>
          <a:blip r:embed="rId3"/>
          <a:stretch>
            <a:fillRect/>
          </a:stretch>
        </p:blipFill>
        <p:spPr>
          <a:xfrm>
            <a:off x="6913762" y="1504269"/>
            <a:ext cx="3594100" cy="1540575"/>
          </a:xfrm>
          <a:prstGeom prst="rect">
            <a:avLst/>
          </a:prstGeom>
        </p:spPr>
      </p:pic>
      <p:sp>
        <p:nvSpPr>
          <p:cNvPr id="3" name="TextBox 2">
            <a:extLst>
              <a:ext uri="{FF2B5EF4-FFF2-40B4-BE49-F238E27FC236}">
                <a16:creationId xmlns:a16="http://schemas.microsoft.com/office/drawing/2014/main" id="{B77C739F-B309-07F1-828E-461037F57790}"/>
              </a:ext>
            </a:extLst>
          </p:cNvPr>
          <p:cNvSpPr txBox="1"/>
          <p:nvPr/>
        </p:nvSpPr>
        <p:spPr>
          <a:xfrm>
            <a:off x="10322812" y="374474"/>
            <a:ext cx="1008609" cy="646331"/>
          </a:xfrm>
          <a:prstGeom prst="rect">
            <a:avLst/>
          </a:prstGeom>
          <a:noFill/>
        </p:spPr>
        <p:txBody>
          <a:bodyPr wrap="none" rtlCol="0">
            <a:spAutoFit/>
          </a:bodyPr>
          <a:lstStyle/>
          <a:p>
            <a:r>
              <a:rPr lang="en-US" dirty="0"/>
              <a:t>2024</a:t>
            </a:r>
          </a:p>
          <a:p>
            <a:r>
              <a:rPr lang="en-US" dirty="0"/>
              <a:t>Worship</a:t>
            </a:r>
          </a:p>
        </p:txBody>
      </p:sp>
    </p:spTree>
    <p:extLst>
      <p:ext uri="{BB962C8B-B14F-4D97-AF65-F5344CB8AC3E}">
        <p14:creationId xmlns:p14="http://schemas.microsoft.com/office/powerpoint/2010/main" val="217113282"/>
      </p:ext>
    </p:extLst>
  </p:cSld>
  <p:clrMapOvr>
    <a:masterClrMapping/>
  </p:clrMapOvr>
  <mc:AlternateContent xmlns:mc="http://schemas.openxmlformats.org/markup-compatibility/2006" xmlns:p14="http://schemas.microsoft.com/office/powerpoint/2010/main">
    <mc:Choice Requires="p14">
      <p:transition p14:dur="10" advClick="0" advTm="15000"/>
    </mc:Choice>
    <mc:Fallback xmlns="">
      <p:transition advClick="0" advTm="15000"/>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B9CD03-3A94-13F0-269C-626AA49166AB}"/>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91ED688-15DB-1AE1-00D8-EB550EBBEEE8}"/>
              </a:ext>
            </a:extLst>
          </p:cNvPr>
          <p:cNvSpPr>
            <a:spLocks noGrp="1"/>
          </p:cNvSpPr>
          <p:nvPr>
            <p:ph type="title"/>
          </p:nvPr>
        </p:nvSpPr>
        <p:spPr>
          <a:xfrm>
            <a:off x="611944" y="342356"/>
            <a:ext cx="10515600" cy="1325563"/>
          </a:xfrm>
        </p:spPr>
        <p:txBody>
          <a:bodyPr/>
          <a:lstStyle/>
          <a:p>
            <a:pPr algn="ctr"/>
            <a:r>
              <a:rPr lang="en-US" b="1" dirty="0">
                <a:highlight>
                  <a:srgbClr val="FFFF00"/>
                </a:highlight>
              </a:rPr>
              <a:t>2024 Christmas Tree Trimming </a:t>
            </a:r>
          </a:p>
        </p:txBody>
      </p:sp>
      <p:sp>
        <p:nvSpPr>
          <p:cNvPr id="5" name="Content Placeholder 4">
            <a:extLst>
              <a:ext uri="{FF2B5EF4-FFF2-40B4-BE49-F238E27FC236}">
                <a16:creationId xmlns:a16="http://schemas.microsoft.com/office/drawing/2014/main" id="{62DC75A5-E482-FB13-B341-83DF4E076B12}"/>
              </a:ext>
            </a:extLst>
          </p:cNvPr>
          <p:cNvSpPr>
            <a:spLocks noGrp="1"/>
          </p:cNvSpPr>
          <p:nvPr>
            <p:ph idx="1"/>
          </p:nvPr>
        </p:nvSpPr>
        <p:spPr/>
        <p:txBody>
          <a:bodyPr vert="horz" lIns="91440" tIns="45720" rIns="91440" bIns="45720" rtlCol="0" anchor="t">
            <a:noAutofit/>
          </a:bodyPr>
          <a:lstStyle/>
          <a:p>
            <a:pPr marL="0" indent="0">
              <a:buNone/>
            </a:pPr>
            <a:endParaRPr lang="en-US" dirty="0"/>
          </a:p>
          <a:p>
            <a:pPr marL="0" indent="0">
              <a:buNone/>
            </a:pPr>
            <a:endParaRPr lang="en-US" dirty="0"/>
          </a:p>
        </p:txBody>
      </p:sp>
      <p:sp>
        <p:nvSpPr>
          <p:cNvPr id="2" name="Slide Number Placeholder 1">
            <a:extLst>
              <a:ext uri="{FF2B5EF4-FFF2-40B4-BE49-F238E27FC236}">
                <a16:creationId xmlns:a16="http://schemas.microsoft.com/office/drawing/2014/main" id="{A1F73900-E8B6-419D-A2B4-E4154A0BAC2A}"/>
              </a:ext>
            </a:extLst>
          </p:cNvPr>
          <p:cNvSpPr>
            <a:spLocks noGrp="1"/>
          </p:cNvSpPr>
          <p:nvPr>
            <p:ph type="sldNum" sz="quarter" idx="12"/>
          </p:nvPr>
        </p:nvSpPr>
        <p:spPr/>
        <p:txBody>
          <a:bodyPr/>
          <a:lstStyle/>
          <a:p>
            <a:fld id="{BC9C5C56-9DC3-4E52-BC50-5A79FB6AB900}" type="slidenum">
              <a:rPr lang="en-US" smtClean="0">
                <a:solidFill>
                  <a:schemeClr val="tx1"/>
                </a:solidFill>
              </a:rPr>
              <a:t>51</a:t>
            </a:fld>
            <a:endParaRPr lang="en-US">
              <a:solidFill>
                <a:schemeClr val="tx1"/>
              </a:solidFill>
            </a:endParaRPr>
          </a:p>
        </p:txBody>
      </p:sp>
      <p:sp>
        <p:nvSpPr>
          <p:cNvPr id="9" name="TextBox 8">
            <a:extLst>
              <a:ext uri="{FF2B5EF4-FFF2-40B4-BE49-F238E27FC236}">
                <a16:creationId xmlns:a16="http://schemas.microsoft.com/office/drawing/2014/main" id="{8F09C593-AF36-6F27-C549-7CA75ED76BA1}"/>
              </a:ext>
            </a:extLst>
          </p:cNvPr>
          <p:cNvSpPr txBox="1"/>
          <p:nvPr/>
        </p:nvSpPr>
        <p:spPr>
          <a:xfrm>
            <a:off x="7046118" y="2841662"/>
            <a:ext cx="4307681" cy="2308324"/>
          </a:xfrm>
          <a:prstGeom prst="rect">
            <a:avLst/>
          </a:prstGeom>
          <a:noFill/>
        </p:spPr>
        <p:txBody>
          <a:bodyPr wrap="square" rtlCol="0">
            <a:spAutoFit/>
          </a:bodyPr>
          <a:lstStyle/>
          <a:p>
            <a:pPr algn="ctr"/>
            <a:r>
              <a:rPr lang="en-US" sz="3200" b="1" dirty="0"/>
              <a:t>Thank You </a:t>
            </a:r>
            <a:r>
              <a:rPr lang="en-US" sz="2800" dirty="0"/>
              <a:t>to those who donated the tree once again and organized another festive tree trimming party!  </a:t>
            </a:r>
          </a:p>
        </p:txBody>
      </p:sp>
      <p:sp>
        <p:nvSpPr>
          <p:cNvPr id="3" name="TextBox 2">
            <a:extLst>
              <a:ext uri="{FF2B5EF4-FFF2-40B4-BE49-F238E27FC236}">
                <a16:creationId xmlns:a16="http://schemas.microsoft.com/office/drawing/2014/main" id="{9FBE1248-B823-2ADA-A3EF-39A990D9CCDC}"/>
              </a:ext>
            </a:extLst>
          </p:cNvPr>
          <p:cNvSpPr txBox="1"/>
          <p:nvPr/>
        </p:nvSpPr>
        <p:spPr>
          <a:xfrm>
            <a:off x="10290048" y="463140"/>
            <a:ext cx="1256947" cy="646331"/>
          </a:xfrm>
          <a:prstGeom prst="rect">
            <a:avLst/>
          </a:prstGeom>
          <a:noFill/>
        </p:spPr>
        <p:txBody>
          <a:bodyPr wrap="none" rtlCol="0">
            <a:spAutoFit/>
          </a:bodyPr>
          <a:lstStyle/>
          <a:p>
            <a:r>
              <a:rPr lang="en-US" dirty="0"/>
              <a:t>2024</a:t>
            </a:r>
          </a:p>
          <a:p>
            <a:r>
              <a:rPr lang="en-US" dirty="0"/>
              <a:t>Fellowship</a:t>
            </a:r>
          </a:p>
        </p:txBody>
      </p:sp>
      <p:pic>
        <p:nvPicPr>
          <p:cNvPr id="12" name="Picture 11">
            <a:extLst>
              <a:ext uri="{FF2B5EF4-FFF2-40B4-BE49-F238E27FC236}">
                <a16:creationId xmlns:a16="http://schemas.microsoft.com/office/drawing/2014/main" id="{E1C070DF-AF6B-1ABD-5C44-CC1858B7BDA7}"/>
              </a:ext>
            </a:extLst>
          </p:cNvPr>
          <p:cNvPicPr>
            <a:picLocks noChangeAspect="1"/>
          </p:cNvPicPr>
          <p:nvPr/>
        </p:nvPicPr>
        <p:blipFill>
          <a:blip r:embed="rId2"/>
          <a:stretch>
            <a:fillRect/>
          </a:stretch>
        </p:blipFill>
        <p:spPr>
          <a:xfrm>
            <a:off x="767832" y="1971294"/>
            <a:ext cx="5627137" cy="4750181"/>
          </a:xfrm>
          <a:prstGeom prst="rect">
            <a:avLst/>
          </a:prstGeom>
        </p:spPr>
      </p:pic>
    </p:spTree>
    <p:extLst>
      <p:ext uri="{BB962C8B-B14F-4D97-AF65-F5344CB8AC3E}">
        <p14:creationId xmlns:p14="http://schemas.microsoft.com/office/powerpoint/2010/main" val="3681730220"/>
      </p:ext>
    </p:extLst>
  </p:cSld>
  <p:clrMapOvr>
    <a:masterClrMapping/>
  </p:clrMapOvr>
  <mc:AlternateContent xmlns:mc="http://schemas.openxmlformats.org/markup-compatibility/2006" xmlns:p14="http://schemas.microsoft.com/office/powerpoint/2010/main">
    <mc:Choice Requires="p14">
      <p:transition p14:dur="10" advClick="0" advTm="15000"/>
    </mc:Choice>
    <mc:Fallback xmlns="">
      <p:transition advClick="0" advTm="15000"/>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11D0E1-06FB-F7D4-6C52-9B32B77A4B48}"/>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FCD80A3-2849-A367-5666-7CEC819E6142}"/>
              </a:ext>
            </a:extLst>
          </p:cNvPr>
          <p:cNvSpPr>
            <a:spLocks noGrp="1"/>
          </p:cNvSpPr>
          <p:nvPr>
            <p:ph type="sldNum" sz="quarter" idx="12"/>
          </p:nvPr>
        </p:nvSpPr>
        <p:spPr/>
        <p:txBody>
          <a:bodyPr/>
          <a:lstStyle/>
          <a:p>
            <a:fld id="{082BD1CC-91F8-4BD3-8E5B-DF86EA4FDC39}" type="slidenum">
              <a:rPr lang="en-US" smtClean="0"/>
              <a:t>52</a:t>
            </a:fld>
            <a:endParaRPr lang="en-US" dirty="0"/>
          </a:p>
        </p:txBody>
      </p:sp>
      <p:sp>
        <p:nvSpPr>
          <p:cNvPr id="5" name="TextBox 4">
            <a:extLst>
              <a:ext uri="{FF2B5EF4-FFF2-40B4-BE49-F238E27FC236}">
                <a16:creationId xmlns:a16="http://schemas.microsoft.com/office/drawing/2014/main" id="{79460911-2753-B367-EB7F-651E7B4A2C6C}"/>
              </a:ext>
            </a:extLst>
          </p:cNvPr>
          <p:cNvSpPr txBox="1"/>
          <p:nvPr/>
        </p:nvSpPr>
        <p:spPr>
          <a:xfrm>
            <a:off x="651804" y="343256"/>
            <a:ext cx="9828626" cy="646331"/>
          </a:xfrm>
          <a:prstGeom prst="rect">
            <a:avLst/>
          </a:prstGeom>
          <a:noFill/>
        </p:spPr>
        <p:txBody>
          <a:bodyPr wrap="square" rtlCol="0">
            <a:spAutoFit/>
          </a:bodyPr>
          <a:lstStyle/>
          <a:p>
            <a:pPr algn="ctr"/>
            <a:r>
              <a:rPr lang="en-US" sz="3600" b="1" dirty="0">
                <a:highlight>
                  <a:srgbClr val="FFFF00"/>
                </a:highlight>
              </a:rPr>
              <a:t>Children’s Christmas Service </a:t>
            </a:r>
          </a:p>
        </p:txBody>
      </p:sp>
      <p:sp>
        <p:nvSpPr>
          <p:cNvPr id="3" name="TextBox 2">
            <a:extLst>
              <a:ext uri="{FF2B5EF4-FFF2-40B4-BE49-F238E27FC236}">
                <a16:creationId xmlns:a16="http://schemas.microsoft.com/office/drawing/2014/main" id="{FE2AD9D9-B3BE-A43A-134C-996A96E00282}"/>
              </a:ext>
            </a:extLst>
          </p:cNvPr>
          <p:cNvSpPr txBox="1"/>
          <p:nvPr/>
        </p:nvSpPr>
        <p:spPr>
          <a:xfrm>
            <a:off x="10322812" y="374474"/>
            <a:ext cx="1663982" cy="923330"/>
          </a:xfrm>
          <a:prstGeom prst="rect">
            <a:avLst/>
          </a:prstGeom>
          <a:noFill/>
        </p:spPr>
        <p:txBody>
          <a:bodyPr wrap="none" rtlCol="0">
            <a:spAutoFit/>
          </a:bodyPr>
          <a:lstStyle/>
          <a:p>
            <a:r>
              <a:rPr lang="en-US" dirty="0"/>
              <a:t>2024</a:t>
            </a:r>
          </a:p>
          <a:p>
            <a:r>
              <a:rPr lang="en-US" dirty="0"/>
              <a:t>Sunday School</a:t>
            </a:r>
          </a:p>
          <a:p>
            <a:r>
              <a:rPr lang="en-US" dirty="0"/>
              <a:t>Little Zion</a:t>
            </a:r>
          </a:p>
        </p:txBody>
      </p:sp>
      <p:sp>
        <p:nvSpPr>
          <p:cNvPr id="12" name="TextBox 11">
            <a:extLst>
              <a:ext uri="{FF2B5EF4-FFF2-40B4-BE49-F238E27FC236}">
                <a16:creationId xmlns:a16="http://schemas.microsoft.com/office/drawing/2014/main" id="{F6EA1351-6266-EF1F-A9DE-E5AFC58C7A35}"/>
              </a:ext>
            </a:extLst>
          </p:cNvPr>
          <p:cNvSpPr txBox="1"/>
          <p:nvPr/>
        </p:nvSpPr>
        <p:spPr>
          <a:xfrm>
            <a:off x="6292122" y="4967149"/>
            <a:ext cx="5276196" cy="1754326"/>
          </a:xfrm>
          <a:prstGeom prst="rect">
            <a:avLst/>
          </a:prstGeom>
          <a:noFill/>
        </p:spPr>
        <p:txBody>
          <a:bodyPr wrap="square" rtlCol="0">
            <a:spAutoFit/>
          </a:bodyPr>
          <a:lstStyle/>
          <a:p>
            <a:pPr algn="ctr"/>
            <a:r>
              <a:rPr lang="en-US" sz="2400" b="1" dirty="0"/>
              <a:t>Thank You </a:t>
            </a:r>
            <a:r>
              <a:rPr lang="en-US" sz="2400" dirty="0"/>
              <a:t>to everyone who organized and participated in Children’s Christmas Activities at Zion.</a:t>
            </a:r>
          </a:p>
          <a:p>
            <a:endParaRPr lang="en-US" dirty="0"/>
          </a:p>
          <a:p>
            <a:endParaRPr lang="en-US" dirty="0"/>
          </a:p>
        </p:txBody>
      </p:sp>
      <p:pic>
        <p:nvPicPr>
          <p:cNvPr id="6" name="Picture 5">
            <a:extLst>
              <a:ext uri="{FF2B5EF4-FFF2-40B4-BE49-F238E27FC236}">
                <a16:creationId xmlns:a16="http://schemas.microsoft.com/office/drawing/2014/main" id="{39168287-7E31-4180-F2D4-8492C4066257}"/>
              </a:ext>
            </a:extLst>
          </p:cNvPr>
          <p:cNvPicPr>
            <a:picLocks noChangeAspect="1"/>
          </p:cNvPicPr>
          <p:nvPr/>
        </p:nvPicPr>
        <p:blipFill>
          <a:blip r:embed="rId2"/>
          <a:stretch>
            <a:fillRect/>
          </a:stretch>
        </p:blipFill>
        <p:spPr>
          <a:xfrm>
            <a:off x="1142999" y="1378205"/>
            <a:ext cx="4756879" cy="4832095"/>
          </a:xfrm>
          <a:prstGeom prst="rect">
            <a:avLst/>
          </a:prstGeom>
        </p:spPr>
      </p:pic>
      <p:pic>
        <p:nvPicPr>
          <p:cNvPr id="8" name="Picture 7">
            <a:extLst>
              <a:ext uri="{FF2B5EF4-FFF2-40B4-BE49-F238E27FC236}">
                <a16:creationId xmlns:a16="http://schemas.microsoft.com/office/drawing/2014/main" id="{88BBD00C-763A-C8EC-F194-9A6847A72DD0}"/>
              </a:ext>
            </a:extLst>
          </p:cNvPr>
          <p:cNvPicPr>
            <a:picLocks noChangeAspect="1"/>
          </p:cNvPicPr>
          <p:nvPr/>
        </p:nvPicPr>
        <p:blipFill>
          <a:blip r:embed="rId3"/>
          <a:stretch>
            <a:fillRect/>
          </a:stretch>
        </p:blipFill>
        <p:spPr>
          <a:xfrm>
            <a:off x="6292122" y="1378205"/>
            <a:ext cx="4756879" cy="3295395"/>
          </a:xfrm>
          <a:prstGeom prst="rect">
            <a:avLst/>
          </a:prstGeom>
        </p:spPr>
      </p:pic>
    </p:spTree>
    <p:extLst>
      <p:ext uri="{BB962C8B-B14F-4D97-AF65-F5344CB8AC3E}">
        <p14:creationId xmlns:p14="http://schemas.microsoft.com/office/powerpoint/2010/main" val="4067979150"/>
      </p:ext>
    </p:extLst>
  </p:cSld>
  <p:clrMapOvr>
    <a:masterClrMapping/>
  </p:clrMapOvr>
  <mc:AlternateContent xmlns:mc="http://schemas.openxmlformats.org/markup-compatibility/2006" xmlns:p14="http://schemas.microsoft.com/office/powerpoint/2010/main">
    <mc:Choice Requires="p14">
      <p:transition p14:dur="10" advClick="0" advTm="15000"/>
    </mc:Choice>
    <mc:Fallback xmlns="">
      <p:transition advClick="0" advTm="15000"/>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DA1B60-D5D2-6EA2-46D3-5054E1670185}"/>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8B4263F-F102-D988-967F-B9E73A2D388E}"/>
              </a:ext>
            </a:extLst>
          </p:cNvPr>
          <p:cNvSpPr>
            <a:spLocks noGrp="1"/>
          </p:cNvSpPr>
          <p:nvPr>
            <p:ph type="sldNum" sz="quarter" idx="12"/>
          </p:nvPr>
        </p:nvSpPr>
        <p:spPr/>
        <p:txBody>
          <a:bodyPr/>
          <a:lstStyle/>
          <a:p>
            <a:fld id="{082BD1CC-91F8-4BD3-8E5B-DF86EA4FDC39}" type="slidenum">
              <a:rPr lang="en-US" smtClean="0"/>
              <a:t>53</a:t>
            </a:fld>
            <a:endParaRPr lang="en-US" dirty="0"/>
          </a:p>
        </p:txBody>
      </p:sp>
      <p:sp>
        <p:nvSpPr>
          <p:cNvPr id="5" name="TextBox 4">
            <a:extLst>
              <a:ext uri="{FF2B5EF4-FFF2-40B4-BE49-F238E27FC236}">
                <a16:creationId xmlns:a16="http://schemas.microsoft.com/office/drawing/2014/main" id="{2391E1DC-0906-A4DC-F765-110E0369A5F4}"/>
              </a:ext>
            </a:extLst>
          </p:cNvPr>
          <p:cNvSpPr txBox="1"/>
          <p:nvPr/>
        </p:nvSpPr>
        <p:spPr>
          <a:xfrm>
            <a:off x="651803" y="186146"/>
            <a:ext cx="9828626" cy="646331"/>
          </a:xfrm>
          <a:prstGeom prst="rect">
            <a:avLst/>
          </a:prstGeom>
          <a:noFill/>
        </p:spPr>
        <p:txBody>
          <a:bodyPr wrap="square" rtlCol="0">
            <a:spAutoFit/>
          </a:bodyPr>
          <a:lstStyle/>
          <a:p>
            <a:pPr algn="ctr"/>
            <a:r>
              <a:rPr lang="en-US" sz="3600" b="1" dirty="0">
                <a:highlight>
                  <a:srgbClr val="FFFF00"/>
                </a:highlight>
              </a:rPr>
              <a:t>Christmas Services </a:t>
            </a:r>
          </a:p>
        </p:txBody>
      </p:sp>
      <p:sp>
        <p:nvSpPr>
          <p:cNvPr id="8" name="Text Box 2">
            <a:extLst>
              <a:ext uri="{FF2B5EF4-FFF2-40B4-BE49-F238E27FC236}">
                <a16:creationId xmlns:a16="http://schemas.microsoft.com/office/drawing/2014/main" id="{C65D2AA2-C589-1C16-87EC-907EA1C7C166}"/>
              </a:ext>
            </a:extLst>
          </p:cNvPr>
          <p:cNvSpPr txBox="1">
            <a:spLocks noChangeArrowheads="1"/>
          </p:cNvSpPr>
          <p:nvPr/>
        </p:nvSpPr>
        <p:spPr bwMode="auto">
          <a:xfrm>
            <a:off x="4057446" y="1069371"/>
            <a:ext cx="3017341" cy="5314660"/>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spAutoFit/>
          </a:bodyPr>
          <a:lstStyle/>
          <a:p>
            <a:pPr marL="0" marR="0">
              <a:lnSpc>
                <a:spcPct val="107000"/>
              </a:lnSpc>
              <a:spcAft>
                <a:spcPts val="800"/>
              </a:spcAft>
            </a:pPr>
            <a:r>
              <a:rPr lang="en-US" sz="2400" b="1" dirty="0">
                <a:effectLst/>
                <a:latin typeface="Calibri" panose="020F0502020204030204" pitchFamily="34" charset="0"/>
                <a:ea typeface="Calibri" panose="020F0502020204030204" pitchFamily="34" charset="0"/>
                <a:cs typeface="Arial" panose="020B0604020202020204" pitchFamily="34" charset="0"/>
              </a:rPr>
              <a:t>Thank You Pastor, Altar Guild and Music Ministry </a:t>
            </a:r>
            <a:r>
              <a:rPr lang="en-US" sz="2400" dirty="0">
                <a:effectLst/>
                <a:latin typeface="Calibri" panose="020F0502020204030204" pitchFamily="34" charset="0"/>
                <a:ea typeface="Calibri" panose="020F0502020204030204" pitchFamily="34" charset="0"/>
                <a:cs typeface="Arial" panose="020B0604020202020204" pitchFamily="34" charset="0"/>
              </a:rPr>
              <a:t>for 3 Christmas Eve and a Christmas Day service. These joyful worship services are a blessing to all who attend. </a:t>
            </a:r>
          </a:p>
          <a:p>
            <a:pPr marL="0" marR="0">
              <a:lnSpc>
                <a:spcPct val="107000"/>
              </a:lnSpc>
              <a:spcAft>
                <a:spcPts val="800"/>
              </a:spcAft>
            </a:pPr>
            <a:r>
              <a:rPr lang="en-US" sz="2400" dirty="0">
                <a:latin typeface="Calibri" panose="020F0502020204030204" pitchFamily="34" charset="0"/>
                <a:ea typeface="Calibri" panose="020F0502020204030204" pitchFamily="34" charset="0"/>
                <a:cs typeface="Arial" panose="020B0604020202020204" pitchFamily="34" charset="0"/>
              </a:rPr>
              <a:t>The new Christmas Service Banner that was generously provided is much appreciated.</a:t>
            </a:r>
            <a:r>
              <a:rPr lang="en-US" sz="2400" dirty="0">
                <a:effectLst/>
                <a:latin typeface="Calibri" panose="020F0502020204030204" pitchFamily="34" charset="0"/>
                <a:ea typeface="Calibri" panose="020F050202020403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780D2CC0-8A09-6402-7677-539BC482801F}"/>
              </a:ext>
            </a:extLst>
          </p:cNvPr>
          <p:cNvSpPr txBox="1"/>
          <p:nvPr/>
        </p:nvSpPr>
        <p:spPr>
          <a:xfrm>
            <a:off x="10322812" y="374474"/>
            <a:ext cx="1548822" cy="369332"/>
          </a:xfrm>
          <a:prstGeom prst="rect">
            <a:avLst/>
          </a:prstGeom>
          <a:noFill/>
        </p:spPr>
        <p:txBody>
          <a:bodyPr wrap="none" rtlCol="0">
            <a:spAutoFit/>
          </a:bodyPr>
          <a:lstStyle/>
          <a:p>
            <a:r>
              <a:rPr lang="en-US" dirty="0"/>
              <a:t>2024 Worship</a:t>
            </a:r>
          </a:p>
        </p:txBody>
      </p:sp>
      <p:pic>
        <p:nvPicPr>
          <p:cNvPr id="7" name="Picture 6">
            <a:extLst>
              <a:ext uri="{FF2B5EF4-FFF2-40B4-BE49-F238E27FC236}">
                <a16:creationId xmlns:a16="http://schemas.microsoft.com/office/drawing/2014/main" id="{EBB268E5-8CA5-FBCE-35ED-15FE51780238}"/>
              </a:ext>
            </a:extLst>
          </p:cNvPr>
          <p:cNvPicPr>
            <a:picLocks noChangeAspect="1"/>
          </p:cNvPicPr>
          <p:nvPr/>
        </p:nvPicPr>
        <p:blipFill>
          <a:blip r:embed="rId2"/>
          <a:stretch>
            <a:fillRect/>
          </a:stretch>
        </p:blipFill>
        <p:spPr>
          <a:xfrm>
            <a:off x="267441" y="1069372"/>
            <a:ext cx="3656190" cy="5286978"/>
          </a:xfrm>
          <a:prstGeom prst="rect">
            <a:avLst/>
          </a:prstGeom>
        </p:spPr>
      </p:pic>
      <p:pic>
        <p:nvPicPr>
          <p:cNvPr id="6" name="Picture 5">
            <a:extLst>
              <a:ext uri="{FF2B5EF4-FFF2-40B4-BE49-F238E27FC236}">
                <a16:creationId xmlns:a16="http://schemas.microsoft.com/office/drawing/2014/main" id="{928A7FD0-BF77-2DDF-4A85-6D898D2FBC7B}"/>
              </a:ext>
            </a:extLst>
          </p:cNvPr>
          <p:cNvPicPr>
            <a:picLocks noChangeAspect="1"/>
          </p:cNvPicPr>
          <p:nvPr/>
        </p:nvPicPr>
        <p:blipFill>
          <a:blip r:embed="rId3"/>
          <a:stretch>
            <a:fillRect/>
          </a:stretch>
        </p:blipFill>
        <p:spPr>
          <a:xfrm>
            <a:off x="7303168" y="1069371"/>
            <a:ext cx="3850107" cy="5286978"/>
          </a:xfrm>
          <a:prstGeom prst="rect">
            <a:avLst/>
          </a:prstGeom>
        </p:spPr>
      </p:pic>
    </p:spTree>
    <p:extLst>
      <p:ext uri="{BB962C8B-B14F-4D97-AF65-F5344CB8AC3E}">
        <p14:creationId xmlns:p14="http://schemas.microsoft.com/office/powerpoint/2010/main" val="231659058"/>
      </p:ext>
    </p:extLst>
  </p:cSld>
  <p:clrMapOvr>
    <a:masterClrMapping/>
  </p:clrMapOvr>
  <mc:AlternateContent xmlns:mc="http://schemas.openxmlformats.org/markup-compatibility/2006" xmlns:p14="http://schemas.microsoft.com/office/powerpoint/2010/main">
    <mc:Choice Requires="p14">
      <p:transition p14:dur="10" advClick="0" advTm="15000"/>
    </mc:Choice>
    <mc:Fallback xmlns="">
      <p:transition advClick="0" advTm="15000"/>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E2222D8-F869-4E55-B0A8-25BD352E549F}"/>
              </a:ext>
            </a:extLst>
          </p:cNvPr>
          <p:cNvSpPr>
            <a:spLocks noGrp="1"/>
          </p:cNvSpPr>
          <p:nvPr>
            <p:ph type="title"/>
          </p:nvPr>
        </p:nvSpPr>
        <p:spPr>
          <a:xfrm>
            <a:off x="838200" y="374474"/>
            <a:ext cx="8362244" cy="1325563"/>
          </a:xfrm>
        </p:spPr>
        <p:txBody>
          <a:bodyPr>
            <a:normAutofit/>
          </a:bodyPr>
          <a:lstStyle/>
          <a:p>
            <a:pPr algn="ctr"/>
            <a:r>
              <a:rPr lang="en-US" b="1" dirty="0">
                <a:highlight>
                  <a:srgbClr val="FFFF00"/>
                </a:highlight>
              </a:rPr>
              <a:t>Communication of 2024 Goals &amp; Accomplishments</a:t>
            </a:r>
          </a:p>
        </p:txBody>
      </p:sp>
      <p:sp>
        <p:nvSpPr>
          <p:cNvPr id="5" name="Content Placeholder 4">
            <a:extLst>
              <a:ext uri="{FF2B5EF4-FFF2-40B4-BE49-F238E27FC236}">
                <a16:creationId xmlns:a16="http://schemas.microsoft.com/office/drawing/2014/main" id="{2BA5DB33-2A4E-429E-93E4-E4987BBDE6FE}"/>
              </a:ext>
            </a:extLst>
          </p:cNvPr>
          <p:cNvSpPr>
            <a:spLocks noGrp="1"/>
          </p:cNvSpPr>
          <p:nvPr>
            <p:ph idx="1"/>
          </p:nvPr>
        </p:nvSpPr>
        <p:spPr>
          <a:xfrm>
            <a:off x="795867" y="1825625"/>
            <a:ext cx="10515600" cy="4351338"/>
          </a:xfrm>
        </p:spPr>
        <p:txBody>
          <a:bodyPr>
            <a:noAutofit/>
          </a:bodyPr>
          <a:lstStyle/>
          <a:p>
            <a:pPr marL="0" indent="0">
              <a:buNone/>
            </a:pPr>
            <a:endParaRPr lang="en-US" sz="3600" b="1" dirty="0"/>
          </a:p>
          <a:p>
            <a:pPr marL="0" indent="0">
              <a:buNone/>
            </a:pPr>
            <a:r>
              <a:rPr lang="en-US" sz="3600" dirty="0"/>
              <a:t>Coordinated over 50 Goals and Accomplishments for the Church Council and helped communicate the various projects to the congregation boosting participation.</a:t>
            </a:r>
          </a:p>
          <a:p>
            <a:pPr marL="0" indent="0">
              <a:buNone/>
            </a:pPr>
            <a:endParaRPr lang="en-US" sz="3600" dirty="0"/>
          </a:p>
          <a:p>
            <a:pPr marL="0" indent="0">
              <a:buNone/>
            </a:pPr>
            <a:endParaRPr lang="en-US" sz="2400" dirty="0"/>
          </a:p>
          <a:p>
            <a:pPr marL="0" indent="0">
              <a:buNone/>
            </a:pPr>
            <a:r>
              <a:rPr lang="en-US" sz="2400" dirty="0"/>
              <a:t>Contact Stephen F. to post Goals &amp; Accomplishments</a:t>
            </a:r>
          </a:p>
        </p:txBody>
      </p:sp>
      <p:sp>
        <p:nvSpPr>
          <p:cNvPr id="2" name="Slide Number Placeholder 1">
            <a:extLst>
              <a:ext uri="{FF2B5EF4-FFF2-40B4-BE49-F238E27FC236}">
                <a16:creationId xmlns:a16="http://schemas.microsoft.com/office/drawing/2014/main" id="{4C5E38D2-4785-457C-A385-634ECC3E5B8B}"/>
              </a:ext>
            </a:extLst>
          </p:cNvPr>
          <p:cNvSpPr>
            <a:spLocks noGrp="1"/>
          </p:cNvSpPr>
          <p:nvPr>
            <p:ph type="sldNum" sz="quarter" idx="12"/>
          </p:nvPr>
        </p:nvSpPr>
        <p:spPr/>
        <p:txBody>
          <a:bodyPr/>
          <a:lstStyle/>
          <a:p>
            <a:fld id="{BC9C5C56-9DC3-4E52-BC50-5A79FB6AB900}" type="slidenum">
              <a:rPr lang="en-US" smtClean="0">
                <a:solidFill>
                  <a:schemeClr val="tx1"/>
                </a:solidFill>
              </a:rPr>
              <a:t>54</a:t>
            </a:fld>
            <a:endParaRPr lang="en-US">
              <a:solidFill>
                <a:schemeClr val="tx1"/>
              </a:solidFill>
            </a:endParaRPr>
          </a:p>
        </p:txBody>
      </p:sp>
      <p:pic>
        <p:nvPicPr>
          <p:cNvPr id="9" name="Picture 8">
            <a:extLst>
              <a:ext uri="{FF2B5EF4-FFF2-40B4-BE49-F238E27FC236}">
                <a16:creationId xmlns:a16="http://schemas.microsoft.com/office/drawing/2014/main" id="{CC7C264F-E858-38FD-7690-7EE6EA7AE18C}"/>
              </a:ext>
            </a:extLst>
          </p:cNvPr>
          <p:cNvPicPr>
            <a:picLocks noChangeAspect="1"/>
          </p:cNvPicPr>
          <p:nvPr/>
        </p:nvPicPr>
        <p:blipFill>
          <a:blip r:embed="rId2"/>
          <a:stretch>
            <a:fillRect/>
          </a:stretch>
        </p:blipFill>
        <p:spPr>
          <a:xfrm>
            <a:off x="6262703" y="4001294"/>
            <a:ext cx="4381979" cy="1580404"/>
          </a:xfrm>
          <a:prstGeom prst="rect">
            <a:avLst/>
          </a:prstGeom>
        </p:spPr>
      </p:pic>
      <p:sp>
        <p:nvSpPr>
          <p:cNvPr id="3" name="TextBox 2">
            <a:extLst>
              <a:ext uri="{FF2B5EF4-FFF2-40B4-BE49-F238E27FC236}">
                <a16:creationId xmlns:a16="http://schemas.microsoft.com/office/drawing/2014/main" id="{8736C614-9314-2842-3B56-4A8434A85F6D}"/>
              </a:ext>
            </a:extLst>
          </p:cNvPr>
          <p:cNvSpPr txBox="1"/>
          <p:nvPr/>
        </p:nvSpPr>
        <p:spPr>
          <a:xfrm>
            <a:off x="10322812" y="374474"/>
            <a:ext cx="1106393" cy="923330"/>
          </a:xfrm>
          <a:prstGeom prst="rect">
            <a:avLst/>
          </a:prstGeom>
          <a:noFill/>
        </p:spPr>
        <p:txBody>
          <a:bodyPr wrap="none" rtlCol="0">
            <a:spAutoFit/>
          </a:bodyPr>
          <a:lstStyle/>
          <a:p>
            <a:r>
              <a:rPr lang="en-US" dirty="0"/>
              <a:t>2024</a:t>
            </a:r>
          </a:p>
          <a:p>
            <a:r>
              <a:rPr lang="en-US" dirty="0"/>
              <a:t>Strategic</a:t>
            </a:r>
          </a:p>
          <a:p>
            <a:r>
              <a:rPr lang="en-US" dirty="0"/>
              <a:t>Planning</a:t>
            </a:r>
          </a:p>
        </p:txBody>
      </p:sp>
    </p:spTree>
    <p:extLst>
      <p:ext uri="{BB962C8B-B14F-4D97-AF65-F5344CB8AC3E}">
        <p14:creationId xmlns:p14="http://schemas.microsoft.com/office/powerpoint/2010/main" val="2597572111"/>
      </p:ext>
    </p:extLst>
  </p:cSld>
  <p:clrMapOvr>
    <a:masterClrMapping/>
  </p:clrMapOvr>
  <mc:AlternateContent xmlns:mc="http://schemas.openxmlformats.org/markup-compatibility/2006" xmlns:p14="http://schemas.microsoft.com/office/powerpoint/2010/main">
    <mc:Choice Requires="p14">
      <p:transition p14:dur="10" advClick="0" advTm="15000"/>
    </mc:Choice>
    <mc:Fallback xmlns="">
      <p:transition advClick="0" advTm="15000"/>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E2222D8-F869-4E55-B0A8-25BD352E549F}"/>
              </a:ext>
            </a:extLst>
          </p:cNvPr>
          <p:cNvSpPr>
            <a:spLocks noGrp="1"/>
          </p:cNvSpPr>
          <p:nvPr>
            <p:ph type="title"/>
          </p:nvPr>
        </p:nvSpPr>
        <p:spPr>
          <a:xfrm>
            <a:off x="219456" y="89851"/>
            <a:ext cx="11753088" cy="1239077"/>
          </a:xfrm>
        </p:spPr>
        <p:txBody>
          <a:bodyPr>
            <a:normAutofit/>
          </a:bodyPr>
          <a:lstStyle/>
          <a:p>
            <a:pPr algn="ctr"/>
            <a:r>
              <a:rPr lang="en-US" sz="3600" b="1" dirty="0">
                <a:highlight>
                  <a:srgbClr val="FFFF00"/>
                </a:highlight>
              </a:rPr>
              <a:t>2024 a Year of Increased Communication, </a:t>
            </a:r>
            <a:br>
              <a:rPr lang="en-US" sz="3600" b="1" dirty="0">
                <a:highlight>
                  <a:srgbClr val="FFFF00"/>
                </a:highlight>
              </a:rPr>
            </a:br>
            <a:r>
              <a:rPr lang="en-US" sz="3600" b="1" dirty="0">
                <a:highlight>
                  <a:srgbClr val="FFFF00"/>
                </a:highlight>
              </a:rPr>
              <a:t>Evangelism &amp; Outreach   </a:t>
            </a:r>
          </a:p>
        </p:txBody>
      </p:sp>
      <p:sp>
        <p:nvSpPr>
          <p:cNvPr id="5" name="Content Placeholder 4">
            <a:extLst>
              <a:ext uri="{FF2B5EF4-FFF2-40B4-BE49-F238E27FC236}">
                <a16:creationId xmlns:a16="http://schemas.microsoft.com/office/drawing/2014/main" id="{2BA5DB33-2A4E-429E-93E4-E4987BBDE6FE}"/>
              </a:ext>
            </a:extLst>
          </p:cNvPr>
          <p:cNvSpPr>
            <a:spLocks noGrp="1"/>
          </p:cNvSpPr>
          <p:nvPr>
            <p:ph idx="1"/>
          </p:nvPr>
        </p:nvSpPr>
        <p:spPr>
          <a:xfrm>
            <a:off x="373620" y="1406905"/>
            <a:ext cx="11230966" cy="5439221"/>
          </a:xfrm>
        </p:spPr>
        <p:txBody>
          <a:bodyPr>
            <a:noAutofit/>
          </a:bodyPr>
          <a:lstStyle/>
          <a:p>
            <a:pPr marL="0" indent="0" algn="ctr">
              <a:buNone/>
            </a:pPr>
            <a:r>
              <a:rPr lang="en-US" sz="2400" dirty="0"/>
              <a:t>Expanded the Communication, Outreach &amp; Missions of Zion Lutheran Church through the following additional projects and </a:t>
            </a:r>
            <a:r>
              <a:rPr lang="en-US" sz="2400" b="1" dirty="0"/>
              <a:t>new outcomes for 2024</a:t>
            </a:r>
            <a:r>
              <a:rPr lang="en-US" sz="2400" dirty="0"/>
              <a:t>: </a:t>
            </a:r>
          </a:p>
          <a:p>
            <a:pPr marL="342900" indent="-342900">
              <a:buFont typeface="+mj-lt"/>
              <a:buAutoNum type="arabicPeriod"/>
            </a:pPr>
            <a:r>
              <a:rPr lang="en-US" sz="1800" b="1" dirty="0">
                <a:highlight>
                  <a:srgbClr val="FFFF00"/>
                </a:highlight>
              </a:rPr>
              <a:t>Evangelism &amp; Missions Pizza Party</a:t>
            </a:r>
          </a:p>
          <a:p>
            <a:pPr marL="342900" indent="-342900">
              <a:buFont typeface="+mj-lt"/>
              <a:buAutoNum type="arabicPeriod"/>
            </a:pPr>
            <a:r>
              <a:rPr lang="en-US" sz="1800" b="1" dirty="0">
                <a:highlight>
                  <a:srgbClr val="FFFF00"/>
                </a:highlight>
              </a:rPr>
              <a:t>Meet &amp; Greet Evangelism Training</a:t>
            </a:r>
          </a:p>
          <a:p>
            <a:pPr marL="342900" indent="-342900">
              <a:buFont typeface="+mj-lt"/>
              <a:buAutoNum type="arabicPeriod"/>
            </a:pPr>
            <a:r>
              <a:rPr lang="en-US" sz="1800" b="1" dirty="0">
                <a:highlight>
                  <a:srgbClr val="FFFF00"/>
                </a:highlight>
              </a:rPr>
              <a:t>Church Mission Statement, Brochure and Banners </a:t>
            </a:r>
          </a:p>
          <a:p>
            <a:pPr marL="342900" indent="-342900">
              <a:buFont typeface="+mj-lt"/>
              <a:buAutoNum type="arabicPeriod"/>
            </a:pPr>
            <a:r>
              <a:rPr lang="en-US" sz="1800" b="1" dirty="0">
                <a:highlight>
                  <a:srgbClr val="FFFF00"/>
                </a:highlight>
              </a:rPr>
              <a:t>Jensen Family Missionaries </a:t>
            </a:r>
            <a:r>
              <a:rPr lang="en-US" sz="1800" dirty="0"/>
              <a:t>2024 LCMS Mission Central Project:</a:t>
            </a:r>
            <a:endParaRPr lang="en-US" sz="1800" b="1" dirty="0">
              <a:highlight>
                <a:srgbClr val="FFFF00"/>
              </a:highlight>
            </a:endParaRPr>
          </a:p>
          <a:p>
            <a:pPr marL="342900" indent="-342900">
              <a:buFont typeface="+mj-lt"/>
              <a:buAutoNum type="arabicPeriod"/>
            </a:pPr>
            <a:r>
              <a:rPr lang="en-US" sz="1800" b="1" dirty="0">
                <a:highlight>
                  <a:srgbClr val="FFFF00"/>
                </a:highlight>
                <a:latin typeface="Calibri" panose="020F0502020204030204" pitchFamily="34" charset="0"/>
                <a:ea typeface="Calibri" panose="020F0502020204030204" pitchFamily="34" charset="0"/>
                <a:cs typeface="Times New Roman" panose="02020603050405020304" pitchFamily="18" charset="0"/>
              </a:rPr>
              <a:t>Chili Cookoff </a:t>
            </a:r>
            <a:r>
              <a:rPr lang="en-US" sz="1800" dirty="0">
                <a:latin typeface="Calibri" panose="020F0502020204030204" pitchFamily="34" charset="0"/>
                <a:ea typeface="Calibri" panose="020F0502020204030204" pitchFamily="34" charset="0"/>
                <a:cs typeface="Times New Roman" panose="02020603050405020304" pitchFamily="18" charset="0"/>
              </a:rPr>
              <a:t>outreach</a:t>
            </a:r>
            <a:r>
              <a:rPr lang="en-US" sz="1800" b="1" dirty="0">
                <a:latin typeface="Calibri" panose="020F0502020204030204" pitchFamily="34" charset="0"/>
                <a:ea typeface="Calibri" panose="020F0502020204030204" pitchFamily="34" charset="0"/>
                <a:cs typeface="Times New Roman" panose="02020603050405020304" pitchFamily="18" charset="0"/>
              </a:rPr>
              <a:t> </a:t>
            </a:r>
            <a:r>
              <a:rPr lang="en-US" sz="1800" dirty="0">
                <a:latin typeface="Calibri" panose="020F0502020204030204" pitchFamily="34" charset="0"/>
                <a:ea typeface="Calibri" panose="020F0502020204030204" pitchFamily="34" charset="0"/>
                <a:cs typeface="Times New Roman" panose="02020603050405020304" pitchFamily="18" charset="0"/>
              </a:rPr>
              <a:t>benefited CFABW</a:t>
            </a:r>
          </a:p>
          <a:p>
            <a:pPr marL="342900" indent="-342900">
              <a:buFont typeface="+mj-lt"/>
              <a:buAutoNum type="arabicPeriod"/>
            </a:pPr>
            <a:r>
              <a:rPr lang="en-US" sz="1800" b="1" dirty="0">
                <a:highlight>
                  <a:srgbClr val="FFFF00"/>
                </a:highlight>
                <a:latin typeface="Calibri" panose="020F0502020204030204" pitchFamily="34" charset="0"/>
                <a:ea typeface="Calibri" panose="020F0502020204030204" pitchFamily="34" charset="0"/>
                <a:cs typeface="Times New Roman" panose="02020603050405020304" pitchFamily="18" charset="0"/>
              </a:rPr>
              <a:t>CFABW Night of Remembrance </a:t>
            </a:r>
            <a:r>
              <a:rPr lang="en-US" sz="1800" dirty="0">
                <a:latin typeface="Calibri" panose="020F0502020204030204" pitchFamily="34" charset="0"/>
                <a:ea typeface="Calibri" panose="020F0502020204030204" pitchFamily="34" charset="0"/>
                <a:cs typeface="Times New Roman" panose="02020603050405020304" pitchFamily="18" charset="0"/>
              </a:rPr>
              <a:t>opening prayer</a:t>
            </a:r>
          </a:p>
          <a:p>
            <a:pPr marL="342900" indent="-342900">
              <a:buFont typeface="+mj-lt"/>
              <a:buAutoNum type="arabicPeriod"/>
            </a:pPr>
            <a:r>
              <a:rPr lang="en-US" sz="1800" b="1" dirty="0">
                <a:highlight>
                  <a:srgbClr val="FFFF00"/>
                </a:highlight>
                <a:latin typeface="Calibri" panose="020F0502020204030204" pitchFamily="34" charset="0"/>
                <a:ea typeface="Calibri" panose="020F0502020204030204" pitchFamily="34" charset="0"/>
                <a:cs typeface="Times New Roman" panose="02020603050405020304" pitchFamily="18" charset="0"/>
              </a:rPr>
              <a:t>CFABW Community Picnic</a:t>
            </a:r>
          </a:p>
          <a:p>
            <a:pPr marL="342900" indent="-342900">
              <a:buFont typeface="+mj-lt"/>
              <a:buAutoNum type="arabicPeriod"/>
            </a:pPr>
            <a:r>
              <a:rPr lang="en-US" sz="1800" b="1" dirty="0">
                <a:highlight>
                  <a:srgbClr val="FFFF00"/>
                </a:highlight>
                <a:latin typeface="Calibri" panose="020F0502020204030204" pitchFamily="34" charset="0"/>
                <a:ea typeface="Calibri" panose="020F0502020204030204" pitchFamily="34" charset="0"/>
                <a:cs typeface="Times New Roman" panose="02020603050405020304" pitchFamily="18" charset="0"/>
              </a:rPr>
              <a:t>Community Blood Drive </a:t>
            </a:r>
          </a:p>
          <a:p>
            <a:pPr marL="342900" indent="-342900">
              <a:buFont typeface="+mj-lt"/>
              <a:buAutoNum type="arabicPeriod"/>
            </a:pPr>
            <a:r>
              <a:rPr lang="en-US" sz="1800" b="1" dirty="0">
                <a:highlight>
                  <a:srgbClr val="FFFF00"/>
                </a:highlight>
                <a:latin typeface="Calibri" panose="020F0502020204030204" pitchFamily="34" charset="0"/>
                <a:ea typeface="Calibri" panose="020F0502020204030204" pitchFamily="34" charset="0"/>
                <a:cs typeface="Times New Roman" panose="02020603050405020304" pitchFamily="18" charset="0"/>
              </a:rPr>
              <a:t>New Batch of Direct Mail Invitation Postcards</a:t>
            </a:r>
          </a:p>
          <a:p>
            <a:pPr marL="342900" indent="-342900">
              <a:buFont typeface="+mj-lt"/>
              <a:buAutoNum type="arabicPeriod"/>
            </a:pPr>
            <a:r>
              <a:rPr lang="en-US" sz="1800" b="1"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New Zion T Shirts</a:t>
            </a:r>
            <a:r>
              <a:rPr lang="en-US" sz="1800" b="1"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a:effectLst/>
                <a:latin typeface="Calibri" panose="020F0502020204030204" pitchFamily="34" charset="0"/>
                <a:ea typeface="Calibri" panose="020F0502020204030204" pitchFamily="34" charset="0"/>
                <a:cs typeface="Times New Roman" panose="02020603050405020304" pitchFamily="18" charset="0"/>
              </a:rPr>
              <a:t>encourage Zion teamwork, name recognition and public awareness </a:t>
            </a:r>
          </a:p>
          <a:p>
            <a:pPr marL="342900" indent="-342900">
              <a:buFont typeface="+mj-lt"/>
              <a:buAutoNum type="arabicPeriod"/>
            </a:pPr>
            <a:r>
              <a:rPr lang="en-US" sz="1800" b="1" dirty="0">
                <a:highlight>
                  <a:srgbClr val="FFFF00"/>
                </a:highlight>
              </a:rPr>
              <a:t>A Kinder Ground Café </a:t>
            </a:r>
            <a:r>
              <a:rPr lang="en-US" sz="1800" dirty="0"/>
              <a:t>was the recipient of 2024 Scarecrow Festival</a:t>
            </a:r>
          </a:p>
          <a:p>
            <a:pPr marL="342900" indent="-342900">
              <a:buFont typeface="+mj-lt"/>
              <a:buAutoNum type="arabicPeriod"/>
            </a:pPr>
            <a:r>
              <a:rPr lang="en-US" sz="1800" b="1" dirty="0">
                <a:highlight>
                  <a:srgbClr val="FFFF00"/>
                </a:highlight>
                <a:latin typeface="Calibri" panose="020F0502020204030204" pitchFamily="34" charset="0"/>
                <a:ea typeface="Calibri" panose="020F0502020204030204" pitchFamily="34" charset="0"/>
                <a:cs typeface="Times New Roman" panose="02020603050405020304" pitchFamily="18" charset="0"/>
              </a:rPr>
              <a:t>Zion Ambassadors distributed ~350 Church Brochures </a:t>
            </a:r>
            <a:r>
              <a:rPr lang="en-US" sz="1800" dirty="0">
                <a:latin typeface="Calibri" panose="020F0502020204030204" pitchFamily="34" charset="0"/>
                <a:ea typeface="Calibri" panose="020F0502020204030204" pitchFamily="34" charset="0"/>
                <a:cs typeface="Times New Roman" panose="02020603050405020304" pitchFamily="18" charset="0"/>
              </a:rPr>
              <a:t>at public events</a:t>
            </a:r>
          </a:p>
          <a:p>
            <a:pPr marL="342900" indent="-342900">
              <a:buFont typeface="+mj-lt"/>
              <a:buAutoNum type="arabicPeriod"/>
            </a:pPr>
            <a:endParaRPr lang="en-US" sz="1800" dirty="0"/>
          </a:p>
          <a:p>
            <a:endParaRPr lang="en-US" dirty="0"/>
          </a:p>
        </p:txBody>
      </p:sp>
      <p:sp>
        <p:nvSpPr>
          <p:cNvPr id="6" name="Slide Number Placeholder 5">
            <a:extLst>
              <a:ext uri="{FF2B5EF4-FFF2-40B4-BE49-F238E27FC236}">
                <a16:creationId xmlns:a16="http://schemas.microsoft.com/office/drawing/2014/main" id="{DB9B3DD1-EFB6-4791-97ED-71F2457661F5}"/>
              </a:ext>
            </a:extLst>
          </p:cNvPr>
          <p:cNvSpPr>
            <a:spLocks noGrp="1"/>
          </p:cNvSpPr>
          <p:nvPr>
            <p:ph type="sldNum" sz="quarter" idx="12"/>
          </p:nvPr>
        </p:nvSpPr>
        <p:spPr>
          <a:xfrm>
            <a:off x="8671560" y="6403024"/>
            <a:ext cx="2743200" cy="365125"/>
          </a:xfrm>
        </p:spPr>
        <p:txBody>
          <a:bodyPr/>
          <a:lstStyle/>
          <a:p>
            <a:fld id="{BC9C5C56-9DC3-4E52-BC50-5A79FB6AB900}" type="slidenum">
              <a:rPr lang="en-US" smtClean="0">
                <a:solidFill>
                  <a:schemeClr val="tx1"/>
                </a:solidFill>
              </a:rPr>
              <a:t>55</a:t>
            </a:fld>
            <a:endParaRPr lang="en-US" dirty="0">
              <a:solidFill>
                <a:schemeClr val="tx1"/>
              </a:solidFill>
            </a:endParaRPr>
          </a:p>
        </p:txBody>
      </p:sp>
      <p:sp>
        <p:nvSpPr>
          <p:cNvPr id="2" name="TextBox 1">
            <a:extLst>
              <a:ext uri="{FF2B5EF4-FFF2-40B4-BE49-F238E27FC236}">
                <a16:creationId xmlns:a16="http://schemas.microsoft.com/office/drawing/2014/main" id="{934026FB-5383-5823-BB4E-6D19F2F0642C}"/>
              </a:ext>
            </a:extLst>
          </p:cNvPr>
          <p:cNvSpPr txBox="1"/>
          <p:nvPr/>
        </p:nvSpPr>
        <p:spPr>
          <a:xfrm>
            <a:off x="7849450" y="2431055"/>
            <a:ext cx="3968930" cy="2739211"/>
          </a:xfrm>
          <a:prstGeom prst="rect">
            <a:avLst/>
          </a:prstGeom>
          <a:solidFill>
            <a:schemeClr val="tx2">
              <a:lumMod val="10000"/>
              <a:lumOff val="90000"/>
            </a:schemeClr>
          </a:solidFill>
        </p:spPr>
        <p:txBody>
          <a:bodyPr wrap="square" rtlCol="0">
            <a:spAutoFit/>
          </a:bodyPr>
          <a:lstStyle/>
          <a:p>
            <a:r>
              <a:rPr lang="en-US" dirty="0"/>
              <a:t>                 </a:t>
            </a:r>
            <a:r>
              <a:rPr lang="en-US" sz="2800" b="1" u="sng" dirty="0"/>
              <a:t>Thank You </a:t>
            </a:r>
          </a:p>
          <a:p>
            <a:pPr algn="ctr"/>
            <a:r>
              <a:rPr lang="en-US" sz="2400" b="1" dirty="0"/>
              <a:t>to all who shared their time, talents and treasures </a:t>
            </a:r>
          </a:p>
          <a:p>
            <a:pPr algn="ctr"/>
            <a:r>
              <a:rPr lang="en-US" sz="2400" b="1" dirty="0"/>
              <a:t>supporting many activities that helped  spread the Gospel in various ways throughout 2024</a:t>
            </a:r>
            <a:r>
              <a:rPr lang="en-US" b="1" dirty="0"/>
              <a:t>. </a:t>
            </a:r>
          </a:p>
        </p:txBody>
      </p:sp>
    </p:spTree>
    <p:extLst>
      <p:ext uri="{BB962C8B-B14F-4D97-AF65-F5344CB8AC3E}">
        <p14:creationId xmlns:p14="http://schemas.microsoft.com/office/powerpoint/2010/main" val="1128504091"/>
      </p:ext>
    </p:extLst>
  </p:cSld>
  <p:clrMapOvr>
    <a:masterClrMapping/>
  </p:clrMapOvr>
  <mc:AlternateContent xmlns:mc="http://schemas.openxmlformats.org/markup-compatibility/2006" xmlns:p14="http://schemas.microsoft.com/office/powerpoint/2010/main">
    <mc:Choice Requires="p14">
      <p:transition p14:dur="10" advClick="0" advTm="15000"/>
    </mc:Choice>
    <mc:Fallback xmlns="">
      <p:transition advClick="0" advTm="15000"/>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279792-B988-B680-EE35-55C447082099}"/>
            </a:ext>
          </a:extLst>
        </p:cNvPr>
        <p:cNvGrpSpPr/>
        <p:nvPr/>
      </p:nvGrpSpPr>
      <p:grpSpPr>
        <a:xfrm>
          <a:off x="0" y="0"/>
          <a:ext cx="0" cy="0"/>
          <a:chOff x="0" y="0"/>
          <a:chExt cx="0" cy="0"/>
        </a:xfrm>
      </p:grpSpPr>
      <p:sp>
        <p:nvSpPr>
          <p:cNvPr id="2" name="Date Placeholder 1">
            <a:extLst>
              <a:ext uri="{FF2B5EF4-FFF2-40B4-BE49-F238E27FC236}">
                <a16:creationId xmlns:a16="http://schemas.microsoft.com/office/drawing/2014/main" id="{09D05807-E908-1240-2E70-9E6EED1301C3}"/>
              </a:ext>
            </a:extLst>
          </p:cNvPr>
          <p:cNvSpPr>
            <a:spLocks noGrp="1"/>
          </p:cNvSpPr>
          <p:nvPr>
            <p:ph type="dt" sz="half" idx="10"/>
          </p:nvPr>
        </p:nvSpPr>
        <p:spPr/>
        <p:txBody>
          <a:bodyPr/>
          <a:lstStyle/>
          <a:p>
            <a:fld id="{8766E366-4C1A-45FF-BADD-ADBCC7306807}" type="datetime1">
              <a:rPr lang="en-US" smtClean="0"/>
              <a:t>1/15/2025</a:t>
            </a:fld>
            <a:endParaRPr lang="en-US"/>
          </a:p>
        </p:txBody>
      </p:sp>
      <p:sp>
        <p:nvSpPr>
          <p:cNvPr id="3" name="Slide Number Placeholder 2">
            <a:extLst>
              <a:ext uri="{FF2B5EF4-FFF2-40B4-BE49-F238E27FC236}">
                <a16:creationId xmlns:a16="http://schemas.microsoft.com/office/drawing/2014/main" id="{0370A449-AC3A-6E04-DA34-EFB32FEE8796}"/>
              </a:ext>
            </a:extLst>
          </p:cNvPr>
          <p:cNvSpPr>
            <a:spLocks noGrp="1"/>
          </p:cNvSpPr>
          <p:nvPr>
            <p:ph type="sldNum" sz="quarter" idx="12"/>
          </p:nvPr>
        </p:nvSpPr>
        <p:spPr/>
        <p:txBody>
          <a:bodyPr/>
          <a:lstStyle/>
          <a:p>
            <a:fld id="{03D11307-828C-4588-AB56-3F7E7BA0257E}" type="slidenum">
              <a:rPr lang="en-US" smtClean="0"/>
              <a:t>56</a:t>
            </a:fld>
            <a:endParaRPr lang="en-US"/>
          </a:p>
        </p:txBody>
      </p:sp>
      <p:graphicFrame>
        <p:nvGraphicFramePr>
          <p:cNvPr id="4" name="Diagram 3">
            <a:extLst>
              <a:ext uri="{FF2B5EF4-FFF2-40B4-BE49-F238E27FC236}">
                <a16:creationId xmlns:a16="http://schemas.microsoft.com/office/drawing/2014/main" id="{EF8C3D93-19CE-4AE0-619E-B8794360A915}"/>
              </a:ext>
            </a:extLst>
          </p:cNvPr>
          <p:cNvGraphicFramePr/>
          <p:nvPr>
            <p:extLst>
              <p:ext uri="{D42A27DB-BD31-4B8C-83A1-F6EECF244321}">
                <p14:modId xmlns:p14="http://schemas.microsoft.com/office/powerpoint/2010/main" val="3821409259"/>
              </p:ext>
            </p:extLst>
          </p:nvPr>
        </p:nvGraphicFramePr>
        <p:xfrm>
          <a:off x="1254539" y="532112"/>
          <a:ext cx="9682922" cy="57937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a:extLst>
              <a:ext uri="{FF2B5EF4-FFF2-40B4-BE49-F238E27FC236}">
                <a16:creationId xmlns:a16="http://schemas.microsoft.com/office/drawing/2014/main" id="{3BADD734-73A4-6640-51B7-54E0DB0C119E}"/>
              </a:ext>
            </a:extLst>
          </p:cNvPr>
          <p:cNvSpPr txBox="1"/>
          <p:nvPr/>
        </p:nvSpPr>
        <p:spPr>
          <a:xfrm>
            <a:off x="6889395" y="3684298"/>
            <a:ext cx="1578702" cy="1292662"/>
          </a:xfrm>
          <a:prstGeom prst="rect">
            <a:avLst/>
          </a:prstGeom>
          <a:noFill/>
        </p:spPr>
        <p:txBody>
          <a:bodyPr wrap="none" rtlCol="0">
            <a:spAutoFit/>
          </a:bodyPr>
          <a:lstStyle/>
          <a:p>
            <a:r>
              <a:rPr lang="en-US" sz="2400" b="1" dirty="0">
                <a:highlight>
                  <a:srgbClr val="FFFF00"/>
                </a:highlight>
              </a:rPr>
              <a:t>Generosity</a:t>
            </a:r>
          </a:p>
          <a:p>
            <a:pPr marL="285750" indent="-285750">
              <a:buFont typeface="Arial" panose="020B0604020202020204" pitchFamily="34" charset="0"/>
              <a:buChar char="•"/>
            </a:pPr>
            <a:r>
              <a:rPr lang="en-US" dirty="0"/>
              <a:t>Self</a:t>
            </a:r>
          </a:p>
          <a:p>
            <a:pPr marL="285750" indent="-285750">
              <a:buFont typeface="Arial" panose="020B0604020202020204" pitchFamily="34" charset="0"/>
              <a:buChar char="•"/>
            </a:pPr>
            <a:r>
              <a:rPr lang="en-US" dirty="0"/>
              <a:t>Others</a:t>
            </a:r>
          </a:p>
          <a:p>
            <a:pPr marL="285750" indent="-285750">
              <a:buFont typeface="Arial" panose="020B0604020202020204" pitchFamily="34" charset="0"/>
              <a:buChar char="•"/>
            </a:pPr>
            <a:r>
              <a:rPr lang="en-US" dirty="0"/>
              <a:t>Community</a:t>
            </a:r>
          </a:p>
        </p:txBody>
      </p:sp>
      <p:sp>
        <p:nvSpPr>
          <p:cNvPr id="7" name="TextBox 6">
            <a:extLst>
              <a:ext uri="{FF2B5EF4-FFF2-40B4-BE49-F238E27FC236}">
                <a16:creationId xmlns:a16="http://schemas.microsoft.com/office/drawing/2014/main" id="{464F1432-08BE-53E3-3765-4C8279195107}"/>
              </a:ext>
            </a:extLst>
          </p:cNvPr>
          <p:cNvSpPr txBox="1"/>
          <p:nvPr/>
        </p:nvSpPr>
        <p:spPr>
          <a:xfrm>
            <a:off x="5410241" y="1373407"/>
            <a:ext cx="2059338" cy="1292662"/>
          </a:xfrm>
          <a:prstGeom prst="rect">
            <a:avLst/>
          </a:prstGeom>
          <a:noFill/>
        </p:spPr>
        <p:txBody>
          <a:bodyPr wrap="square" rtlCol="0">
            <a:spAutoFit/>
          </a:bodyPr>
          <a:lstStyle/>
          <a:p>
            <a:r>
              <a:rPr lang="en-US" sz="2400" b="1" dirty="0">
                <a:highlight>
                  <a:srgbClr val="FFFF00"/>
                </a:highlight>
              </a:rPr>
              <a:t>Gratitude</a:t>
            </a:r>
          </a:p>
          <a:p>
            <a:pPr marL="285750" indent="-285750">
              <a:buFont typeface="Arial" panose="020B0604020202020204" pitchFamily="34" charset="0"/>
              <a:buChar char="•"/>
            </a:pPr>
            <a:r>
              <a:rPr lang="en-US" dirty="0"/>
              <a:t>Knowledge</a:t>
            </a:r>
          </a:p>
          <a:p>
            <a:pPr marL="285750" indent="-285750">
              <a:buFont typeface="Arial" panose="020B0604020202020204" pitchFamily="34" charset="0"/>
              <a:buChar char="•"/>
            </a:pPr>
            <a:r>
              <a:rPr lang="en-US" dirty="0"/>
              <a:t>Understanding</a:t>
            </a:r>
          </a:p>
          <a:p>
            <a:pPr marL="285750" indent="-285750">
              <a:buFont typeface="Arial" panose="020B0604020202020204" pitchFamily="34" charset="0"/>
              <a:buChar char="•"/>
            </a:pPr>
            <a:r>
              <a:rPr lang="en-US" dirty="0"/>
              <a:t>Appreciation</a:t>
            </a:r>
          </a:p>
        </p:txBody>
      </p:sp>
      <p:sp>
        <p:nvSpPr>
          <p:cNvPr id="9" name="TextBox 8">
            <a:extLst>
              <a:ext uri="{FF2B5EF4-FFF2-40B4-BE49-F238E27FC236}">
                <a16:creationId xmlns:a16="http://schemas.microsoft.com/office/drawing/2014/main" id="{208FDCD2-7A8E-6D51-7DF2-1777FDE73E94}"/>
              </a:ext>
            </a:extLst>
          </p:cNvPr>
          <p:cNvSpPr txBox="1"/>
          <p:nvPr/>
        </p:nvSpPr>
        <p:spPr>
          <a:xfrm>
            <a:off x="4084825" y="3671933"/>
            <a:ext cx="1426481" cy="1938992"/>
          </a:xfrm>
          <a:prstGeom prst="rect">
            <a:avLst/>
          </a:prstGeom>
          <a:noFill/>
        </p:spPr>
        <p:txBody>
          <a:bodyPr wrap="none" rtlCol="0">
            <a:spAutoFit/>
          </a:bodyPr>
          <a:lstStyle/>
          <a:p>
            <a:r>
              <a:rPr lang="en-US" sz="2400" b="1" dirty="0">
                <a:highlight>
                  <a:srgbClr val="FFFF00"/>
                </a:highlight>
              </a:rPr>
              <a:t>Giving</a:t>
            </a:r>
          </a:p>
          <a:p>
            <a:pPr marL="285750" indent="-285750">
              <a:buFont typeface="Arial" panose="020B0604020202020204" pitchFamily="34" charset="0"/>
              <a:buChar char="•"/>
            </a:pPr>
            <a:r>
              <a:rPr lang="en-US" dirty="0"/>
              <a:t>Sharing</a:t>
            </a:r>
          </a:p>
          <a:p>
            <a:pPr marL="285750" indent="-285750">
              <a:buFont typeface="Arial" panose="020B0604020202020204" pitchFamily="34" charset="0"/>
              <a:buChar char="•"/>
            </a:pPr>
            <a:r>
              <a:rPr lang="en-US" dirty="0"/>
              <a:t>Helping</a:t>
            </a:r>
          </a:p>
          <a:p>
            <a:pPr marL="285750" indent="-285750">
              <a:buFont typeface="Arial" panose="020B0604020202020204" pitchFamily="34" charset="0"/>
              <a:buChar char="•"/>
            </a:pPr>
            <a:r>
              <a:rPr lang="en-US" dirty="0"/>
              <a:t>Fulfilment</a:t>
            </a:r>
          </a:p>
          <a:p>
            <a:endParaRPr lang="en-US" dirty="0"/>
          </a:p>
          <a:p>
            <a:endParaRPr lang="en-US" sz="2400" b="1" dirty="0"/>
          </a:p>
        </p:txBody>
      </p:sp>
      <p:sp>
        <p:nvSpPr>
          <p:cNvPr id="10" name="TextBox 9">
            <a:extLst>
              <a:ext uri="{FF2B5EF4-FFF2-40B4-BE49-F238E27FC236}">
                <a16:creationId xmlns:a16="http://schemas.microsoft.com/office/drawing/2014/main" id="{28BCE61E-E4B4-A1E9-657B-CD626F448C7C}"/>
              </a:ext>
            </a:extLst>
          </p:cNvPr>
          <p:cNvSpPr txBox="1"/>
          <p:nvPr/>
        </p:nvSpPr>
        <p:spPr>
          <a:xfrm>
            <a:off x="5841592" y="5115261"/>
            <a:ext cx="705642" cy="369332"/>
          </a:xfrm>
          <a:prstGeom prst="rect">
            <a:avLst/>
          </a:prstGeom>
          <a:noFill/>
        </p:spPr>
        <p:txBody>
          <a:bodyPr wrap="none" rtlCol="0">
            <a:spAutoFit/>
          </a:bodyPr>
          <a:lstStyle/>
          <a:p>
            <a:r>
              <a:rPr lang="en-US" dirty="0"/>
              <a:t>Goals</a:t>
            </a:r>
          </a:p>
        </p:txBody>
      </p:sp>
      <p:sp>
        <p:nvSpPr>
          <p:cNvPr id="11" name="TextBox 10">
            <a:extLst>
              <a:ext uri="{FF2B5EF4-FFF2-40B4-BE49-F238E27FC236}">
                <a16:creationId xmlns:a16="http://schemas.microsoft.com/office/drawing/2014/main" id="{268195D3-D57E-C569-24CC-82D285D048C0}"/>
              </a:ext>
            </a:extLst>
          </p:cNvPr>
          <p:cNvSpPr txBox="1"/>
          <p:nvPr/>
        </p:nvSpPr>
        <p:spPr>
          <a:xfrm>
            <a:off x="3511961" y="2921169"/>
            <a:ext cx="878767" cy="369332"/>
          </a:xfrm>
          <a:prstGeom prst="rect">
            <a:avLst/>
          </a:prstGeom>
          <a:noFill/>
        </p:spPr>
        <p:txBody>
          <a:bodyPr wrap="none" rtlCol="0">
            <a:spAutoFit/>
          </a:bodyPr>
          <a:lstStyle/>
          <a:p>
            <a:r>
              <a:rPr lang="en-US" dirty="0"/>
              <a:t>Actions</a:t>
            </a:r>
          </a:p>
        </p:txBody>
      </p:sp>
      <p:sp>
        <p:nvSpPr>
          <p:cNvPr id="12" name="TextBox 11">
            <a:extLst>
              <a:ext uri="{FF2B5EF4-FFF2-40B4-BE49-F238E27FC236}">
                <a16:creationId xmlns:a16="http://schemas.microsoft.com/office/drawing/2014/main" id="{1B5F07E3-CB7C-CE3F-B915-FAD8B2C04B17}"/>
              </a:ext>
            </a:extLst>
          </p:cNvPr>
          <p:cNvSpPr txBox="1"/>
          <p:nvPr/>
        </p:nvSpPr>
        <p:spPr>
          <a:xfrm>
            <a:off x="7421263" y="2921169"/>
            <a:ext cx="1392817" cy="369332"/>
          </a:xfrm>
          <a:prstGeom prst="rect">
            <a:avLst/>
          </a:prstGeom>
          <a:noFill/>
        </p:spPr>
        <p:txBody>
          <a:bodyPr wrap="none" rtlCol="0">
            <a:spAutoFit/>
          </a:bodyPr>
          <a:lstStyle/>
          <a:p>
            <a:r>
              <a:rPr lang="en-US" dirty="0"/>
              <a:t>Thanksgiving</a:t>
            </a:r>
          </a:p>
        </p:txBody>
      </p:sp>
      <p:sp>
        <p:nvSpPr>
          <p:cNvPr id="13" name="TextBox 12">
            <a:extLst>
              <a:ext uri="{FF2B5EF4-FFF2-40B4-BE49-F238E27FC236}">
                <a16:creationId xmlns:a16="http://schemas.microsoft.com/office/drawing/2014/main" id="{F088F9C6-F878-1C88-D8BC-B79907E0C261}"/>
              </a:ext>
            </a:extLst>
          </p:cNvPr>
          <p:cNvSpPr txBox="1"/>
          <p:nvPr/>
        </p:nvSpPr>
        <p:spPr>
          <a:xfrm>
            <a:off x="9330780" y="649713"/>
            <a:ext cx="2560318" cy="1200329"/>
          </a:xfrm>
          <a:prstGeom prst="rect">
            <a:avLst/>
          </a:prstGeom>
          <a:noFill/>
        </p:spPr>
        <p:txBody>
          <a:bodyPr wrap="square" rtlCol="0">
            <a:spAutoFit/>
          </a:bodyPr>
          <a:lstStyle/>
          <a:p>
            <a:r>
              <a:rPr lang="en-US" dirty="0"/>
              <a:t>Awareness of our blessings &amp; gifts brings joy, gratitude and prayers of thanksgiving.</a:t>
            </a:r>
          </a:p>
        </p:txBody>
      </p:sp>
      <p:sp>
        <p:nvSpPr>
          <p:cNvPr id="14" name="TextBox 13">
            <a:extLst>
              <a:ext uri="{FF2B5EF4-FFF2-40B4-BE49-F238E27FC236}">
                <a16:creationId xmlns:a16="http://schemas.microsoft.com/office/drawing/2014/main" id="{0D50F77B-5866-051C-D728-2B0FD8BB057D}"/>
              </a:ext>
            </a:extLst>
          </p:cNvPr>
          <p:cNvSpPr txBox="1"/>
          <p:nvPr/>
        </p:nvSpPr>
        <p:spPr>
          <a:xfrm>
            <a:off x="9265919" y="5156021"/>
            <a:ext cx="2560321" cy="1200329"/>
          </a:xfrm>
          <a:prstGeom prst="rect">
            <a:avLst/>
          </a:prstGeom>
          <a:noFill/>
        </p:spPr>
        <p:txBody>
          <a:bodyPr wrap="square" rtlCol="0">
            <a:spAutoFit/>
          </a:bodyPr>
          <a:lstStyle/>
          <a:p>
            <a:r>
              <a:rPr lang="en-US" dirty="0"/>
              <a:t>Gratitude inspires us to have generous goals and plans to discover  and use more gifts.</a:t>
            </a:r>
          </a:p>
        </p:txBody>
      </p:sp>
      <p:sp>
        <p:nvSpPr>
          <p:cNvPr id="15" name="TextBox 14">
            <a:extLst>
              <a:ext uri="{FF2B5EF4-FFF2-40B4-BE49-F238E27FC236}">
                <a16:creationId xmlns:a16="http://schemas.microsoft.com/office/drawing/2014/main" id="{B5B007E4-66A7-6E73-62D9-8054F9830A2A}"/>
              </a:ext>
            </a:extLst>
          </p:cNvPr>
          <p:cNvSpPr txBox="1"/>
          <p:nvPr/>
        </p:nvSpPr>
        <p:spPr>
          <a:xfrm>
            <a:off x="275057" y="5115261"/>
            <a:ext cx="3070185" cy="1200329"/>
          </a:xfrm>
          <a:prstGeom prst="rect">
            <a:avLst/>
          </a:prstGeom>
          <a:noFill/>
        </p:spPr>
        <p:txBody>
          <a:bodyPr wrap="square" rtlCol="0">
            <a:spAutoFit/>
          </a:bodyPr>
          <a:lstStyle/>
          <a:p>
            <a:r>
              <a:rPr lang="en-US" dirty="0"/>
              <a:t>Giving and sharing through generous actions brings happiness, accomplishment. and fulfilment  </a:t>
            </a:r>
          </a:p>
        </p:txBody>
      </p:sp>
      <p:sp>
        <p:nvSpPr>
          <p:cNvPr id="16" name="TextBox 15">
            <a:extLst>
              <a:ext uri="{FF2B5EF4-FFF2-40B4-BE49-F238E27FC236}">
                <a16:creationId xmlns:a16="http://schemas.microsoft.com/office/drawing/2014/main" id="{63D7421B-A4F1-D9D9-F7A4-59AB6E81D045}"/>
              </a:ext>
            </a:extLst>
          </p:cNvPr>
          <p:cNvSpPr txBox="1"/>
          <p:nvPr/>
        </p:nvSpPr>
        <p:spPr>
          <a:xfrm>
            <a:off x="394629" y="599440"/>
            <a:ext cx="2149433" cy="1200329"/>
          </a:xfrm>
          <a:prstGeom prst="rect">
            <a:avLst/>
          </a:prstGeom>
          <a:noFill/>
        </p:spPr>
        <p:txBody>
          <a:bodyPr wrap="square" rtlCol="0">
            <a:spAutoFit/>
          </a:bodyPr>
          <a:lstStyle/>
          <a:p>
            <a:r>
              <a:rPr lang="en-US" dirty="0"/>
              <a:t>Accomplishments bring learning and the development of  more gifts to share. </a:t>
            </a:r>
          </a:p>
        </p:txBody>
      </p:sp>
      <p:cxnSp>
        <p:nvCxnSpPr>
          <p:cNvPr id="8" name="Straight Arrow Connector 7">
            <a:extLst>
              <a:ext uri="{FF2B5EF4-FFF2-40B4-BE49-F238E27FC236}">
                <a16:creationId xmlns:a16="http://schemas.microsoft.com/office/drawing/2014/main" id="{67C0DA37-108B-C06F-EC89-4AEBB9539048}"/>
              </a:ext>
            </a:extLst>
          </p:cNvPr>
          <p:cNvCxnSpPr>
            <a:cxnSpLocks/>
          </p:cNvCxnSpPr>
          <p:nvPr/>
        </p:nvCxnSpPr>
        <p:spPr>
          <a:xfrm flipV="1">
            <a:off x="1254539" y="2880360"/>
            <a:ext cx="0" cy="109728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9" name="Straight Arrow Connector 18">
            <a:extLst>
              <a:ext uri="{FF2B5EF4-FFF2-40B4-BE49-F238E27FC236}">
                <a16:creationId xmlns:a16="http://schemas.microsoft.com/office/drawing/2014/main" id="{0579D198-6454-CB4C-A366-F7918A513E7B}"/>
              </a:ext>
            </a:extLst>
          </p:cNvPr>
          <p:cNvCxnSpPr>
            <a:cxnSpLocks/>
          </p:cNvCxnSpPr>
          <p:nvPr/>
        </p:nvCxnSpPr>
        <p:spPr>
          <a:xfrm>
            <a:off x="10380251" y="3134868"/>
            <a:ext cx="0" cy="101041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2" name="Straight Arrow Connector 21">
            <a:extLst>
              <a:ext uri="{FF2B5EF4-FFF2-40B4-BE49-F238E27FC236}">
                <a16:creationId xmlns:a16="http://schemas.microsoft.com/office/drawing/2014/main" id="{4DA54BE7-2A37-6EDA-02D7-5B8DB7C33E5C}"/>
              </a:ext>
            </a:extLst>
          </p:cNvPr>
          <p:cNvCxnSpPr>
            <a:cxnSpLocks/>
          </p:cNvCxnSpPr>
          <p:nvPr/>
        </p:nvCxnSpPr>
        <p:spPr>
          <a:xfrm>
            <a:off x="5511306" y="577931"/>
            <a:ext cx="1243062"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5" name="Straight Arrow Connector 24">
            <a:extLst>
              <a:ext uri="{FF2B5EF4-FFF2-40B4-BE49-F238E27FC236}">
                <a16:creationId xmlns:a16="http://schemas.microsoft.com/office/drawing/2014/main" id="{1ABE0325-A95F-DABD-399D-7A02E18C9BE6}"/>
              </a:ext>
            </a:extLst>
          </p:cNvPr>
          <p:cNvCxnSpPr>
            <a:cxnSpLocks/>
          </p:cNvCxnSpPr>
          <p:nvPr/>
        </p:nvCxnSpPr>
        <p:spPr>
          <a:xfrm flipH="1">
            <a:off x="5578978" y="6208286"/>
            <a:ext cx="1133334"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30" name="TextBox 29">
            <a:extLst>
              <a:ext uri="{FF2B5EF4-FFF2-40B4-BE49-F238E27FC236}">
                <a16:creationId xmlns:a16="http://schemas.microsoft.com/office/drawing/2014/main" id="{B35AC70F-70B3-E7D2-F3B3-1BAD35BE9054}"/>
              </a:ext>
            </a:extLst>
          </p:cNvPr>
          <p:cNvSpPr txBox="1"/>
          <p:nvPr/>
        </p:nvSpPr>
        <p:spPr>
          <a:xfrm>
            <a:off x="5529333" y="2921169"/>
            <a:ext cx="1054869" cy="1015663"/>
          </a:xfrm>
          <a:prstGeom prst="rect">
            <a:avLst/>
          </a:prstGeom>
          <a:solidFill>
            <a:srgbClr val="00B0F0"/>
          </a:solidFill>
        </p:spPr>
        <p:txBody>
          <a:bodyPr wrap="square" rtlCol="0">
            <a:spAutoFit/>
          </a:bodyPr>
          <a:lstStyle/>
          <a:p>
            <a:pPr algn="ctr"/>
            <a:r>
              <a:rPr lang="en-US" sz="2400" b="1" dirty="0">
                <a:effectLst>
                  <a:outerShdw blurRad="38100" dist="38100" dir="2700000" algn="tl">
                    <a:srgbClr val="000000">
                      <a:alpha val="43137"/>
                    </a:srgbClr>
                  </a:outerShdw>
                </a:effectLst>
              </a:rPr>
              <a:t>Jesus</a:t>
            </a:r>
          </a:p>
          <a:p>
            <a:pPr algn="ctr"/>
            <a:r>
              <a:rPr lang="en-US" dirty="0">
                <a:effectLst>
                  <a:outerShdw blurRad="38100" dist="38100" dir="2700000" algn="tl">
                    <a:srgbClr val="000000">
                      <a:alpha val="43137"/>
                    </a:srgbClr>
                  </a:outerShdw>
                </a:effectLst>
              </a:rPr>
              <a:t>Greatest Gift</a:t>
            </a:r>
          </a:p>
        </p:txBody>
      </p:sp>
      <p:sp>
        <p:nvSpPr>
          <p:cNvPr id="6" name="TextBox 5">
            <a:extLst>
              <a:ext uri="{FF2B5EF4-FFF2-40B4-BE49-F238E27FC236}">
                <a16:creationId xmlns:a16="http://schemas.microsoft.com/office/drawing/2014/main" id="{7D1DFD6D-DE42-1D25-4FD7-F9C3E9445BE5}"/>
              </a:ext>
            </a:extLst>
          </p:cNvPr>
          <p:cNvSpPr txBox="1"/>
          <p:nvPr/>
        </p:nvSpPr>
        <p:spPr>
          <a:xfrm>
            <a:off x="5821421" y="649713"/>
            <a:ext cx="648447" cy="369332"/>
          </a:xfrm>
          <a:prstGeom prst="rect">
            <a:avLst/>
          </a:prstGeom>
          <a:noFill/>
        </p:spPr>
        <p:txBody>
          <a:bodyPr wrap="none" rtlCol="0">
            <a:spAutoFit/>
          </a:bodyPr>
          <a:lstStyle/>
          <a:p>
            <a:r>
              <a:rPr lang="en-US" b="1" dirty="0"/>
              <a:t>3G’s</a:t>
            </a:r>
          </a:p>
        </p:txBody>
      </p:sp>
      <p:sp>
        <p:nvSpPr>
          <p:cNvPr id="18" name="TextBox 17">
            <a:extLst>
              <a:ext uri="{FF2B5EF4-FFF2-40B4-BE49-F238E27FC236}">
                <a16:creationId xmlns:a16="http://schemas.microsoft.com/office/drawing/2014/main" id="{B094EA90-0261-78F6-C4B0-0E934440D7BB}"/>
              </a:ext>
            </a:extLst>
          </p:cNvPr>
          <p:cNvSpPr txBox="1"/>
          <p:nvPr/>
        </p:nvSpPr>
        <p:spPr>
          <a:xfrm>
            <a:off x="4296218" y="6512355"/>
            <a:ext cx="4076021" cy="276999"/>
          </a:xfrm>
          <a:prstGeom prst="rect">
            <a:avLst/>
          </a:prstGeom>
          <a:noFill/>
        </p:spPr>
        <p:txBody>
          <a:bodyPr wrap="square">
            <a:spAutoFit/>
          </a:bodyPr>
          <a:lstStyle/>
          <a:p>
            <a:r>
              <a:rPr lang="en-US" sz="1200" dirty="0"/>
              <a:t>https://www.lhm.org/gifted/ Lutheran Hour Ministries</a:t>
            </a:r>
          </a:p>
        </p:txBody>
      </p:sp>
    </p:spTree>
    <p:extLst>
      <p:ext uri="{BB962C8B-B14F-4D97-AF65-F5344CB8AC3E}">
        <p14:creationId xmlns:p14="http://schemas.microsoft.com/office/powerpoint/2010/main" val="621556170"/>
      </p:ext>
    </p:extLst>
  </p:cSld>
  <p:clrMapOvr>
    <a:masterClrMapping/>
  </p:clrMapOvr>
  <mc:AlternateContent xmlns:mc="http://schemas.openxmlformats.org/markup-compatibility/2006" xmlns:p14="http://schemas.microsoft.com/office/powerpoint/2010/main">
    <mc:Choice Requires="p14">
      <p:transition p14:dur="10" advClick="0" advTm="15000"/>
    </mc:Choice>
    <mc:Fallback xmlns="">
      <p:transition advClick="0" advTm="1500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E2222D8-F869-4E55-B0A8-25BD352E549F}"/>
              </a:ext>
            </a:extLst>
          </p:cNvPr>
          <p:cNvSpPr>
            <a:spLocks noGrp="1"/>
          </p:cNvSpPr>
          <p:nvPr>
            <p:ph type="title"/>
          </p:nvPr>
        </p:nvSpPr>
        <p:spPr>
          <a:xfrm>
            <a:off x="850886" y="410018"/>
            <a:ext cx="9366504" cy="1325563"/>
          </a:xfrm>
        </p:spPr>
        <p:txBody>
          <a:bodyPr>
            <a:normAutofit fontScale="90000"/>
          </a:bodyPr>
          <a:lstStyle/>
          <a:p>
            <a:pPr algn="ctr"/>
            <a:br>
              <a:rPr lang="en-US" sz="4400" b="1" dirty="0">
                <a:highlight>
                  <a:srgbClr val="FFFF00"/>
                </a:highlight>
              </a:rPr>
            </a:br>
            <a:r>
              <a:rPr lang="en-US" sz="4900" b="1" dirty="0">
                <a:highlight>
                  <a:srgbClr val="FFFF00"/>
                </a:highlight>
              </a:rPr>
              <a:t>2024 Altar Guild Activities </a:t>
            </a:r>
            <a:br>
              <a:rPr lang="en-US" sz="4400" b="1" dirty="0">
                <a:highlight>
                  <a:srgbClr val="00FF00"/>
                </a:highlight>
              </a:rPr>
            </a:br>
            <a:endParaRPr lang="en-US" dirty="0"/>
          </a:p>
        </p:txBody>
      </p:sp>
      <p:sp>
        <p:nvSpPr>
          <p:cNvPr id="5" name="Content Placeholder 4">
            <a:extLst>
              <a:ext uri="{FF2B5EF4-FFF2-40B4-BE49-F238E27FC236}">
                <a16:creationId xmlns:a16="http://schemas.microsoft.com/office/drawing/2014/main" id="{2BA5DB33-2A4E-429E-93E4-E4987BBDE6FE}"/>
              </a:ext>
            </a:extLst>
          </p:cNvPr>
          <p:cNvSpPr>
            <a:spLocks noGrp="1"/>
          </p:cNvSpPr>
          <p:nvPr>
            <p:ph idx="1"/>
          </p:nvPr>
        </p:nvSpPr>
        <p:spPr>
          <a:xfrm>
            <a:off x="890911" y="1846262"/>
            <a:ext cx="10515600" cy="4351338"/>
          </a:xfrm>
        </p:spPr>
        <p:txBody>
          <a:bodyPr>
            <a:noAutofit/>
          </a:bodyPr>
          <a:lstStyle/>
          <a:p>
            <a:pPr marL="0" indent="0">
              <a:buNone/>
            </a:pPr>
            <a:endParaRPr lang="en-US" sz="3600" b="1" dirty="0"/>
          </a:p>
          <a:p>
            <a:pPr marL="0" indent="0">
              <a:buNone/>
            </a:pPr>
            <a:endParaRPr lang="en-US" sz="3600" dirty="0"/>
          </a:p>
          <a:p>
            <a:pPr marL="0" indent="0">
              <a:buNone/>
            </a:pPr>
            <a:endParaRPr lang="en-US" sz="3600" dirty="0"/>
          </a:p>
          <a:p>
            <a:pPr marL="0" indent="0">
              <a:buNone/>
            </a:pPr>
            <a:endParaRPr lang="en-US" sz="3600" dirty="0"/>
          </a:p>
          <a:p>
            <a:pPr marL="0" indent="0">
              <a:buNone/>
            </a:pPr>
            <a:endParaRPr lang="en-US" sz="2400" dirty="0"/>
          </a:p>
          <a:p>
            <a:pPr marL="0" indent="0">
              <a:buNone/>
            </a:pPr>
            <a:endParaRPr lang="en-US" sz="2400" dirty="0"/>
          </a:p>
          <a:p>
            <a:pPr marL="0" indent="0">
              <a:buNone/>
            </a:pPr>
            <a:endParaRPr lang="en-US" sz="2400" dirty="0"/>
          </a:p>
          <a:p>
            <a:pPr marL="0" indent="0">
              <a:buNone/>
            </a:pPr>
            <a:endParaRPr lang="en-US" sz="2400" dirty="0"/>
          </a:p>
        </p:txBody>
      </p:sp>
      <p:sp>
        <p:nvSpPr>
          <p:cNvPr id="2" name="Slide Number Placeholder 1">
            <a:extLst>
              <a:ext uri="{FF2B5EF4-FFF2-40B4-BE49-F238E27FC236}">
                <a16:creationId xmlns:a16="http://schemas.microsoft.com/office/drawing/2014/main" id="{4C5E38D2-4785-457C-A385-634ECC3E5B8B}"/>
              </a:ext>
            </a:extLst>
          </p:cNvPr>
          <p:cNvSpPr>
            <a:spLocks noGrp="1"/>
          </p:cNvSpPr>
          <p:nvPr>
            <p:ph type="sldNum" sz="quarter" idx="12"/>
          </p:nvPr>
        </p:nvSpPr>
        <p:spPr/>
        <p:txBody>
          <a:bodyPr/>
          <a:lstStyle/>
          <a:p>
            <a:fld id="{BC9C5C56-9DC3-4E52-BC50-5A79FB6AB900}" type="slidenum">
              <a:rPr lang="en-US" smtClean="0">
                <a:solidFill>
                  <a:schemeClr val="tx1"/>
                </a:solidFill>
              </a:rPr>
              <a:t>6</a:t>
            </a:fld>
            <a:endParaRPr lang="en-US">
              <a:solidFill>
                <a:schemeClr val="tx1"/>
              </a:solidFill>
            </a:endParaRPr>
          </a:p>
        </p:txBody>
      </p:sp>
      <p:pic>
        <p:nvPicPr>
          <p:cNvPr id="7" name="Picture 6">
            <a:extLst>
              <a:ext uri="{FF2B5EF4-FFF2-40B4-BE49-F238E27FC236}">
                <a16:creationId xmlns:a16="http://schemas.microsoft.com/office/drawing/2014/main" id="{B338C47D-5E6F-41ED-120B-73EBDDBE86D4}"/>
              </a:ext>
            </a:extLst>
          </p:cNvPr>
          <p:cNvPicPr>
            <a:picLocks noChangeAspect="1"/>
          </p:cNvPicPr>
          <p:nvPr/>
        </p:nvPicPr>
        <p:blipFill>
          <a:blip r:embed="rId2"/>
          <a:stretch>
            <a:fillRect/>
          </a:stretch>
        </p:blipFill>
        <p:spPr>
          <a:xfrm>
            <a:off x="1020767" y="3121632"/>
            <a:ext cx="3752850" cy="2909563"/>
          </a:xfrm>
          <a:prstGeom prst="rect">
            <a:avLst/>
          </a:prstGeom>
        </p:spPr>
      </p:pic>
      <p:sp>
        <p:nvSpPr>
          <p:cNvPr id="6" name="TextBox 5">
            <a:extLst>
              <a:ext uri="{FF2B5EF4-FFF2-40B4-BE49-F238E27FC236}">
                <a16:creationId xmlns:a16="http://schemas.microsoft.com/office/drawing/2014/main" id="{9E2DE49B-135A-B798-9DC4-1222DA29E798}"/>
              </a:ext>
            </a:extLst>
          </p:cNvPr>
          <p:cNvSpPr txBox="1"/>
          <p:nvPr/>
        </p:nvSpPr>
        <p:spPr>
          <a:xfrm>
            <a:off x="890911" y="1687512"/>
            <a:ext cx="10410178" cy="1323439"/>
          </a:xfrm>
          <a:prstGeom prst="rect">
            <a:avLst/>
          </a:prstGeom>
          <a:noFill/>
        </p:spPr>
        <p:txBody>
          <a:bodyPr wrap="square" rtlCol="0">
            <a:spAutoFit/>
          </a:bodyPr>
          <a:lstStyle/>
          <a:p>
            <a:r>
              <a:rPr lang="en-US" sz="4000" b="1" dirty="0"/>
              <a:t>Thank You to all our Altar Guild Members who faithfully serve throughout the year. </a:t>
            </a:r>
          </a:p>
        </p:txBody>
      </p:sp>
      <p:sp>
        <p:nvSpPr>
          <p:cNvPr id="3" name="TextBox 2">
            <a:extLst>
              <a:ext uri="{FF2B5EF4-FFF2-40B4-BE49-F238E27FC236}">
                <a16:creationId xmlns:a16="http://schemas.microsoft.com/office/drawing/2014/main" id="{324038E5-B3B9-864F-B0E6-F4A10656C914}"/>
              </a:ext>
            </a:extLst>
          </p:cNvPr>
          <p:cNvSpPr txBox="1"/>
          <p:nvPr/>
        </p:nvSpPr>
        <p:spPr>
          <a:xfrm>
            <a:off x="10322812" y="374474"/>
            <a:ext cx="720069" cy="923330"/>
          </a:xfrm>
          <a:prstGeom prst="rect">
            <a:avLst/>
          </a:prstGeom>
          <a:noFill/>
        </p:spPr>
        <p:txBody>
          <a:bodyPr wrap="none" rtlCol="0">
            <a:spAutoFit/>
          </a:bodyPr>
          <a:lstStyle/>
          <a:p>
            <a:r>
              <a:rPr lang="en-US" dirty="0"/>
              <a:t>2024</a:t>
            </a:r>
          </a:p>
          <a:p>
            <a:r>
              <a:rPr lang="en-US" dirty="0"/>
              <a:t>Altar</a:t>
            </a:r>
          </a:p>
          <a:p>
            <a:r>
              <a:rPr lang="en-US" dirty="0"/>
              <a:t>Guild</a:t>
            </a:r>
          </a:p>
        </p:txBody>
      </p:sp>
      <p:pic>
        <p:nvPicPr>
          <p:cNvPr id="9" name="Picture 8">
            <a:extLst>
              <a:ext uri="{FF2B5EF4-FFF2-40B4-BE49-F238E27FC236}">
                <a16:creationId xmlns:a16="http://schemas.microsoft.com/office/drawing/2014/main" id="{048BEF73-6C01-04C0-2F70-63BE360DD556}"/>
              </a:ext>
            </a:extLst>
          </p:cNvPr>
          <p:cNvPicPr>
            <a:picLocks noChangeAspect="1"/>
          </p:cNvPicPr>
          <p:nvPr/>
        </p:nvPicPr>
        <p:blipFill>
          <a:blip r:embed="rId3"/>
          <a:stretch>
            <a:fillRect/>
          </a:stretch>
        </p:blipFill>
        <p:spPr>
          <a:xfrm>
            <a:off x="6775681" y="3210766"/>
            <a:ext cx="4267200" cy="2787019"/>
          </a:xfrm>
          <a:prstGeom prst="rect">
            <a:avLst/>
          </a:prstGeom>
        </p:spPr>
      </p:pic>
      <p:sp>
        <p:nvSpPr>
          <p:cNvPr id="10" name="TextBox 9">
            <a:extLst>
              <a:ext uri="{FF2B5EF4-FFF2-40B4-BE49-F238E27FC236}">
                <a16:creationId xmlns:a16="http://schemas.microsoft.com/office/drawing/2014/main" id="{422C310E-C2DE-4BF3-9DC7-3A30D50FBB59}"/>
              </a:ext>
            </a:extLst>
          </p:cNvPr>
          <p:cNvSpPr txBox="1"/>
          <p:nvPr/>
        </p:nvSpPr>
        <p:spPr>
          <a:xfrm>
            <a:off x="2311400" y="6316057"/>
            <a:ext cx="6096000" cy="369332"/>
          </a:xfrm>
          <a:prstGeom prst="rect">
            <a:avLst/>
          </a:prstGeom>
          <a:noFill/>
        </p:spPr>
        <p:txBody>
          <a:bodyPr wrap="square">
            <a:spAutoFit/>
          </a:bodyPr>
          <a:lstStyle/>
          <a:p>
            <a:pPr marL="0" indent="0" algn="ctr">
              <a:buNone/>
            </a:pPr>
            <a:r>
              <a:rPr lang="en-US" sz="1800" dirty="0"/>
              <a:t>To help support the Altar Guild contact: Shirley B.   </a:t>
            </a:r>
          </a:p>
        </p:txBody>
      </p:sp>
    </p:spTree>
    <p:extLst>
      <p:ext uri="{BB962C8B-B14F-4D97-AF65-F5344CB8AC3E}">
        <p14:creationId xmlns:p14="http://schemas.microsoft.com/office/powerpoint/2010/main" val="1358340800"/>
      </p:ext>
    </p:extLst>
  </p:cSld>
  <p:clrMapOvr>
    <a:masterClrMapping/>
  </p:clrMapOvr>
  <mc:AlternateContent xmlns:mc="http://schemas.openxmlformats.org/markup-compatibility/2006" xmlns:p14="http://schemas.microsoft.com/office/powerpoint/2010/main">
    <mc:Choice Requires="p14">
      <p:transition p14:dur="10" advClick="0" advTm="15000"/>
    </mc:Choice>
    <mc:Fallback xmlns="">
      <p:transition advClick="0" advTm="1500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108E55-2B24-5121-5486-406769FE155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6694FA8-2867-6934-2A0F-78051F395501}"/>
              </a:ext>
            </a:extLst>
          </p:cNvPr>
          <p:cNvSpPr>
            <a:spLocks noGrp="1"/>
          </p:cNvSpPr>
          <p:nvPr>
            <p:ph type="title"/>
          </p:nvPr>
        </p:nvSpPr>
        <p:spPr>
          <a:xfrm>
            <a:off x="838200" y="374474"/>
            <a:ext cx="10171176" cy="1864229"/>
          </a:xfrm>
        </p:spPr>
        <p:txBody>
          <a:bodyPr>
            <a:normAutofit fontScale="90000"/>
          </a:bodyPr>
          <a:lstStyle/>
          <a:p>
            <a:pPr marL="0" indent="0" algn="ctr">
              <a:buNone/>
            </a:pPr>
            <a:br>
              <a:rPr lang="en-US" dirty="0"/>
            </a:br>
            <a:r>
              <a:rPr lang="en-US" b="1" dirty="0">
                <a:highlight>
                  <a:srgbClr val="FFFF00"/>
                </a:highlight>
              </a:rPr>
              <a:t> </a:t>
            </a:r>
            <a:r>
              <a:rPr lang="en-US" sz="4400" b="1" dirty="0">
                <a:highlight>
                  <a:srgbClr val="FFFF00"/>
                </a:highlight>
              </a:rPr>
              <a:t>Elders Conducted Church Services </a:t>
            </a:r>
            <a:br>
              <a:rPr lang="en-US" sz="4400" b="1" dirty="0">
                <a:highlight>
                  <a:srgbClr val="FFFF00"/>
                </a:highlight>
              </a:rPr>
            </a:br>
            <a:r>
              <a:rPr lang="en-US" sz="4400" b="1" dirty="0">
                <a:highlight>
                  <a:srgbClr val="FFFF00"/>
                </a:highlight>
              </a:rPr>
              <a:t>while Pastor was on vacation visiting family.  </a:t>
            </a:r>
            <a:br>
              <a:rPr lang="en-US" sz="4400" b="1" dirty="0">
                <a:highlight>
                  <a:srgbClr val="FFFF00"/>
                </a:highlight>
              </a:rPr>
            </a:br>
            <a:br>
              <a:rPr lang="en-US" sz="4400" dirty="0">
                <a:highlight>
                  <a:srgbClr val="FFFF00"/>
                </a:highlight>
              </a:rPr>
            </a:br>
            <a:r>
              <a:rPr lang="en-US" dirty="0"/>
              <a:t> </a:t>
            </a:r>
          </a:p>
        </p:txBody>
      </p:sp>
      <p:sp>
        <p:nvSpPr>
          <p:cNvPr id="5" name="Content Placeholder 4">
            <a:extLst>
              <a:ext uri="{FF2B5EF4-FFF2-40B4-BE49-F238E27FC236}">
                <a16:creationId xmlns:a16="http://schemas.microsoft.com/office/drawing/2014/main" id="{63F62827-ACC7-1BE7-E23E-6BBBCB1A4D93}"/>
              </a:ext>
            </a:extLst>
          </p:cNvPr>
          <p:cNvSpPr>
            <a:spLocks noGrp="1"/>
          </p:cNvSpPr>
          <p:nvPr>
            <p:ph idx="1"/>
          </p:nvPr>
        </p:nvSpPr>
        <p:spPr>
          <a:xfrm>
            <a:off x="701782" y="2005012"/>
            <a:ext cx="10652018" cy="4351338"/>
          </a:xfrm>
        </p:spPr>
        <p:txBody>
          <a:bodyPr>
            <a:noAutofit/>
          </a:bodyPr>
          <a:lstStyle/>
          <a:p>
            <a:pPr marL="0" indent="0">
              <a:buNone/>
            </a:pPr>
            <a:r>
              <a:rPr lang="en-US" sz="3600" dirty="0"/>
              <a:t>Church services for the 7</a:t>
            </a:r>
            <a:r>
              <a:rPr lang="en-US" sz="3600" baseline="30000" dirty="0"/>
              <a:t>th</a:t>
            </a:r>
            <a:r>
              <a:rPr lang="en-US" sz="3600" dirty="0"/>
              <a:t> Sunday after Pentecost were conducted by the Elders focusing on the blessings of rest and peace through Jesus.   </a:t>
            </a:r>
          </a:p>
          <a:p>
            <a:pPr marL="0" indent="0" algn="ctr">
              <a:buNone/>
            </a:pPr>
            <a:endParaRPr lang="en-US" sz="2400" dirty="0"/>
          </a:p>
        </p:txBody>
      </p:sp>
      <p:sp>
        <p:nvSpPr>
          <p:cNvPr id="2" name="Slide Number Placeholder 1">
            <a:extLst>
              <a:ext uri="{FF2B5EF4-FFF2-40B4-BE49-F238E27FC236}">
                <a16:creationId xmlns:a16="http://schemas.microsoft.com/office/drawing/2014/main" id="{981FAB77-672F-3013-A0A8-4109B07DEB9F}"/>
              </a:ext>
            </a:extLst>
          </p:cNvPr>
          <p:cNvSpPr>
            <a:spLocks noGrp="1"/>
          </p:cNvSpPr>
          <p:nvPr>
            <p:ph type="sldNum" sz="quarter" idx="12"/>
          </p:nvPr>
        </p:nvSpPr>
        <p:spPr/>
        <p:txBody>
          <a:bodyPr/>
          <a:lstStyle/>
          <a:p>
            <a:fld id="{BC9C5C56-9DC3-4E52-BC50-5A79FB6AB900}" type="slidenum">
              <a:rPr lang="en-US" smtClean="0">
                <a:solidFill>
                  <a:schemeClr val="tx1"/>
                </a:solidFill>
              </a:rPr>
              <a:t>7</a:t>
            </a:fld>
            <a:endParaRPr lang="en-US">
              <a:solidFill>
                <a:schemeClr val="tx1"/>
              </a:solidFill>
            </a:endParaRPr>
          </a:p>
        </p:txBody>
      </p:sp>
      <p:pic>
        <p:nvPicPr>
          <p:cNvPr id="7" name="Picture 6">
            <a:extLst>
              <a:ext uri="{FF2B5EF4-FFF2-40B4-BE49-F238E27FC236}">
                <a16:creationId xmlns:a16="http://schemas.microsoft.com/office/drawing/2014/main" id="{1A55A967-066F-6583-8C6E-5467231AA576}"/>
              </a:ext>
            </a:extLst>
          </p:cNvPr>
          <p:cNvPicPr>
            <a:picLocks noChangeAspect="1"/>
          </p:cNvPicPr>
          <p:nvPr/>
        </p:nvPicPr>
        <p:blipFill>
          <a:blip r:embed="rId2"/>
          <a:stretch>
            <a:fillRect/>
          </a:stretch>
        </p:blipFill>
        <p:spPr>
          <a:xfrm>
            <a:off x="838200" y="3947785"/>
            <a:ext cx="4577334" cy="2408565"/>
          </a:xfrm>
          <a:prstGeom prst="rect">
            <a:avLst/>
          </a:prstGeom>
        </p:spPr>
      </p:pic>
      <p:sp>
        <p:nvSpPr>
          <p:cNvPr id="9" name="TextBox 8">
            <a:extLst>
              <a:ext uri="{FF2B5EF4-FFF2-40B4-BE49-F238E27FC236}">
                <a16:creationId xmlns:a16="http://schemas.microsoft.com/office/drawing/2014/main" id="{B7CEFC9C-F2F8-B372-F733-92B5D4E710CA}"/>
              </a:ext>
            </a:extLst>
          </p:cNvPr>
          <p:cNvSpPr txBox="1"/>
          <p:nvPr/>
        </p:nvSpPr>
        <p:spPr>
          <a:xfrm>
            <a:off x="6079618" y="4459569"/>
            <a:ext cx="5061964" cy="1384995"/>
          </a:xfrm>
          <a:prstGeom prst="rect">
            <a:avLst/>
          </a:prstGeom>
          <a:noFill/>
        </p:spPr>
        <p:txBody>
          <a:bodyPr wrap="square" rtlCol="0">
            <a:spAutoFit/>
          </a:bodyPr>
          <a:lstStyle/>
          <a:p>
            <a:r>
              <a:rPr lang="en-US" sz="2800" b="1" dirty="0"/>
              <a:t>Thank You </a:t>
            </a:r>
            <a:r>
              <a:rPr lang="en-US" sz="2800" dirty="0"/>
              <a:t>for your service and leadership in supporting these worship services.   </a:t>
            </a:r>
          </a:p>
        </p:txBody>
      </p:sp>
      <p:sp>
        <p:nvSpPr>
          <p:cNvPr id="10" name="TextBox 9">
            <a:extLst>
              <a:ext uri="{FF2B5EF4-FFF2-40B4-BE49-F238E27FC236}">
                <a16:creationId xmlns:a16="http://schemas.microsoft.com/office/drawing/2014/main" id="{6284B425-E815-350B-72E2-D1CECACF9A1C}"/>
              </a:ext>
            </a:extLst>
          </p:cNvPr>
          <p:cNvSpPr txBox="1"/>
          <p:nvPr/>
        </p:nvSpPr>
        <p:spPr>
          <a:xfrm>
            <a:off x="10506083" y="374474"/>
            <a:ext cx="1351011" cy="369332"/>
          </a:xfrm>
          <a:prstGeom prst="rect">
            <a:avLst/>
          </a:prstGeom>
          <a:noFill/>
        </p:spPr>
        <p:txBody>
          <a:bodyPr wrap="none" rtlCol="0">
            <a:spAutoFit/>
          </a:bodyPr>
          <a:lstStyle/>
          <a:p>
            <a:r>
              <a:rPr lang="en-US" dirty="0"/>
              <a:t>2024 Elders</a:t>
            </a:r>
          </a:p>
        </p:txBody>
      </p:sp>
    </p:spTree>
    <p:extLst>
      <p:ext uri="{BB962C8B-B14F-4D97-AF65-F5344CB8AC3E}">
        <p14:creationId xmlns:p14="http://schemas.microsoft.com/office/powerpoint/2010/main" val="2214193558"/>
      </p:ext>
    </p:extLst>
  </p:cSld>
  <p:clrMapOvr>
    <a:masterClrMapping/>
  </p:clrMapOvr>
  <mc:AlternateContent xmlns:mc="http://schemas.openxmlformats.org/markup-compatibility/2006" xmlns:p14="http://schemas.microsoft.com/office/powerpoint/2010/main">
    <mc:Choice Requires="p14">
      <p:transition p14:dur="10" advClick="0" advTm="15000"/>
    </mc:Choice>
    <mc:Fallback xmlns="">
      <p:transition advClick="0" advTm="1500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689829E-AEC4-F808-511A-B870AE2DA33D}"/>
              </a:ext>
            </a:extLst>
          </p:cNvPr>
          <p:cNvSpPr txBox="1"/>
          <p:nvPr/>
        </p:nvSpPr>
        <p:spPr>
          <a:xfrm>
            <a:off x="613704" y="343048"/>
            <a:ext cx="9828626" cy="1200329"/>
          </a:xfrm>
          <a:prstGeom prst="rect">
            <a:avLst/>
          </a:prstGeom>
          <a:noFill/>
        </p:spPr>
        <p:txBody>
          <a:bodyPr wrap="square" rtlCol="0">
            <a:spAutoFit/>
          </a:bodyPr>
          <a:lstStyle/>
          <a:p>
            <a:pPr algn="ctr"/>
            <a:r>
              <a:rPr lang="en-US" sz="3600" b="1" dirty="0">
                <a:highlight>
                  <a:srgbClr val="FFFF00"/>
                </a:highlight>
              </a:rPr>
              <a:t>Lenten Suppers, Devotions and</a:t>
            </a:r>
          </a:p>
          <a:p>
            <a:pPr algn="ctr"/>
            <a:r>
              <a:rPr lang="en-US" sz="3600" b="1" dirty="0">
                <a:highlight>
                  <a:srgbClr val="FFFF00"/>
                </a:highlight>
              </a:rPr>
              <a:t> Holy Week Services</a:t>
            </a:r>
            <a:endParaRPr lang="en-US" sz="3600" dirty="0">
              <a:highlight>
                <a:srgbClr val="FFFF00"/>
              </a:highlight>
            </a:endParaRPr>
          </a:p>
        </p:txBody>
      </p:sp>
      <p:sp>
        <p:nvSpPr>
          <p:cNvPr id="3" name="TextBox 2">
            <a:extLst>
              <a:ext uri="{FF2B5EF4-FFF2-40B4-BE49-F238E27FC236}">
                <a16:creationId xmlns:a16="http://schemas.microsoft.com/office/drawing/2014/main" id="{0FAEA2B1-D4E2-1165-9ECB-52DEFBB7EF18}"/>
              </a:ext>
            </a:extLst>
          </p:cNvPr>
          <p:cNvSpPr txBox="1"/>
          <p:nvPr/>
        </p:nvSpPr>
        <p:spPr>
          <a:xfrm>
            <a:off x="98473" y="1477108"/>
            <a:ext cx="11915335" cy="5355312"/>
          </a:xfrm>
          <a:prstGeom prst="rect">
            <a:avLst/>
          </a:prstGeom>
          <a:noFill/>
        </p:spPr>
        <p:txBody>
          <a:bodyPr wrap="square" rtlCol="0">
            <a:spAutoFit/>
          </a:bodyPr>
          <a:lstStyle/>
          <a:p>
            <a:pPr algn="ctr"/>
            <a:endParaRPr lang="en-US" sz="3600" dirty="0"/>
          </a:p>
          <a:p>
            <a:pPr algn="ctr"/>
            <a:r>
              <a:rPr lang="en-US" sz="2800" dirty="0"/>
              <a:t>Our congregation was blessed throughout the Lenten Season with </a:t>
            </a:r>
          </a:p>
          <a:p>
            <a:pPr algn="ctr"/>
            <a:r>
              <a:rPr lang="en-US" sz="2800" dirty="0"/>
              <a:t>special occasions for fellowship, worship and prayerful contemplation. </a:t>
            </a:r>
          </a:p>
          <a:p>
            <a:pPr algn="ctr"/>
            <a:endParaRPr lang="en-US" sz="2800" dirty="0"/>
          </a:p>
          <a:p>
            <a:pPr algn="ctr"/>
            <a:endParaRPr lang="en-US" sz="2400" dirty="0"/>
          </a:p>
          <a:p>
            <a:pPr algn="ctr"/>
            <a:endParaRPr lang="en-US" sz="2400" dirty="0"/>
          </a:p>
          <a:p>
            <a:pPr algn="ctr"/>
            <a:endParaRPr lang="en-US" sz="2400" dirty="0"/>
          </a:p>
          <a:p>
            <a:pPr algn="ctr"/>
            <a:endParaRPr lang="en-US" sz="2400" dirty="0"/>
          </a:p>
          <a:p>
            <a:pPr algn="ctr"/>
            <a:endParaRPr lang="en-US" sz="2400" dirty="0"/>
          </a:p>
          <a:p>
            <a:pPr algn="ctr"/>
            <a:endParaRPr lang="en-US" sz="3600" dirty="0"/>
          </a:p>
          <a:p>
            <a:pPr algn="ctr"/>
            <a:r>
              <a:rPr lang="en-US" sz="2400" b="1" dirty="0"/>
              <a:t>Thank You </a:t>
            </a:r>
            <a:r>
              <a:rPr lang="en-US" sz="2400" dirty="0"/>
              <a:t>to all who helped and participated. The excellent food, fellowship and generosity provided  by members enriched our Lenten and Holy Week activities.  </a:t>
            </a:r>
          </a:p>
          <a:p>
            <a:r>
              <a:rPr lang="en-US" dirty="0"/>
              <a:t>     </a:t>
            </a:r>
          </a:p>
        </p:txBody>
      </p:sp>
      <p:pic>
        <p:nvPicPr>
          <p:cNvPr id="9" name="Picture 8">
            <a:extLst>
              <a:ext uri="{FF2B5EF4-FFF2-40B4-BE49-F238E27FC236}">
                <a16:creationId xmlns:a16="http://schemas.microsoft.com/office/drawing/2014/main" id="{AA0FAB08-49A1-DE20-4AFA-F030256A44E9}"/>
              </a:ext>
            </a:extLst>
          </p:cNvPr>
          <p:cNvPicPr>
            <a:picLocks noChangeAspect="1"/>
          </p:cNvPicPr>
          <p:nvPr/>
        </p:nvPicPr>
        <p:blipFill>
          <a:blip r:embed="rId2"/>
          <a:stretch>
            <a:fillRect/>
          </a:stretch>
        </p:blipFill>
        <p:spPr>
          <a:xfrm>
            <a:off x="8141944" y="3177728"/>
            <a:ext cx="3289088" cy="2501026"/>
          </a:xfrm>
          <a:prstGeom prst="rect">
            <a:avLst/>
          </a:prstGeom>
        </p:spPr>
      </p:pic>
      <p:pic>
        <p:nvPicPr>
          <p:cNvPr id="11" name="Picture 10">
            <a:extLst>
              <a:ext uri="{FF2B5EF4-FFF2-40B4-BE49-F238E27FC236}">
                <a16:creationId xmlns:a16="http://schemas.microsoft.com/office/drawing/2014/main" id="{1EE64B9F-69C2-FBD8-BD3E-098EB33C3D7B}"/>
              </a:ext>
            </a:extLst>
          </p:cNvPr>
          <p:cNvPicPr>
            <a:picLocks noChangeAspect="1"/>
          </p:cNvPicPr>
          <p:nvPr/>
        </p:nvPicPr>
        <p:blipFill>
          <a:blip r:embed="rId3"/>
          <a:stretch>
            <a:fillRect/>
          </a:stretch>
        </p:blipFill>
        <p:spPr>
          <a:xfrm>
            <a:off x="850802" y="3429000"/>
            <a:ext cx="3587086" cy="2124659"/>
          </a:xfrm>
          <a:prstGeom prst="rect">
            <a:avLst/>
          </a:prstGeom>
        </p:spPr>
      </p:pic>
      <p:sp>
        <p:nvSpPr>
          <p:cNvPr id="4" name="Slide Number Placeholder 3">
            <a:extLst>
              <a:ext uri="{FF2B5EF4-FFF2-40B4-BE49-F238E27FC236}">
                <a16:creationId xmlns:a16="http://schemas.microsoft.com/office/drawing/2014/main" id="{BE8DCB16-8D16-61EA-0C8D-03D876E7B768}"/>
              </a:ext>
            </a:extLst>
          </p:cNvPr>
          <p:cNvSpPr>
            <a:spLocks noGrp="1"/>
          </p:cNvSpPr>
          <p:nvPr>
            <p:ph type="sldNum" sz="quarter" idx="12"/>
          </p:nvPr>
        </p:nvSpPr>
        <p:spPr/>
        <p:txBody>
          <a:bodyPr/>
          <a:lstStyle/>
          <a:p>
            <a:fld id="{082BD1CC-91F8-4BD3-8E5B-DF86EA4FDC39}" type="slidenum">
              <a:rPr lang="en-US" smtClean="0"/>
              <a:t>8</a:t>
            </a:fld>
            <a:endParaRPr lang="en-US"/>
          </a:p>
        </p:txBody>
      </p:sp>
      <p:sp>
        <p:nvSpPr>
          <p:cNvPr id="10" name="TextBox 9">
            <a:extLst>
              <a:ext uri="{FF2B5EF4-FFF2-40B4-BE49-F238E27FC236}">
                <a16:creationId xmlns:a16="http://schemas.microsoft.com/office/drawing/2014/main" id="{3BB7276D-860B-3200-7AB2-CF072C46FBC1}"/>
              </a:ext>
            </a:extLst>
          </p:cNvPr>
          <p:cNvSpPr txBox="1"/>
          <p:nvPr/>
        </p:nvSpPr>
        <p:spPr>
          <a:xfrm>
            <a:off x="10422423" y="219450"/>
            <a:ext cx="1008609" cy="646331"/>
          </a:xfrm>
          <a:prstGeom prst="rect">
            <a:avLst/>
          </a:prstGeom>
          <a:noFill/>
        </p:spPr>
        <p:txBody>
          <a:bodyPr wrap="none" rtlCol="0">
            <a:spAutoFit/>
          </a:bodyPr>
          <a:lstStyle/>
          <a:p>
            <a:r>
              <a:rPr lang="en-US" dirty="0"/>
              <a:t>2024 </a:t>
            </a:r>
          </a:p>
          <a:p>
            <a:r>
              <a:rPr lang="en-US" dirty="0"/>
              <a:t>Worship</a:t>
            </a:r>
          </a:p>
        </p:txBody>
      </p:sp>
      <p:pic>
        <p:nvPicPr>
          <p:cNvPr id="6" name="Picture 5">
            <a:extLst>
              <a:ext uri="{FF2B5EF4-FFF2-40B4-BE49-F238E27FC236}">
                <a16:creationId xmlns:a16="http://schemas.microsoft.com/office/drawing/2014/main" id="{93814C76-4977-6379-F47E-5AA1D3A20356}"/>
              </a:ext>
            </a:extLst>
          </p:cNvPr>
          <p:cNvPicPr>
            <a:picLocks noChangeAspect="1"/>
          </p:cNvPicPr>
          <p:nvPr/>
        </p:nvPicPr>
        <p:blipFill>
          <a:blip r:embed="rId4"/>
          <a:stretch>
            <a:fillRect/>
          </a:stretch>
        </p:blipFill>
        <p:spPr>
          <a:xfrm>
            <a:off x="4645372" y="3429000"/>
            <a:ext cx="3289088" cy="2124658"/>
          </a:xfrm>
          <a:prstGeom prst="rect">
            <a:avLst/>
          </a:prstGeom>
        </p:spPr>
      </p:pic>
    </p:spTree>
    <p:extLst>
      <p:ext uri="{BB962C8B-B14F-4D97-AF65-F5344CB8AC3E}">
        <p14:creationId xmlns:p14="http://schemas.microsoft.com/office/powerpoint/2010/main" val="3271500971"/>
      </p:ext>
    </p:extLst>
  </p:cSld>
  <p:clrMapOvr>
    <a:masterClrMapping/>
  </p:clrMapOvr>
  <mc:AlternateContent xmlns:mc="http://schemas.openxmlformats.org/markup-compatibility/2006" xmlns:p14="http://schemas.microsoft.com/office/powerpoint/2010/main">
    <mc:Choice Requires="p14">
      <p:transition p14:dur="10" advClick="0" advTm="15000"/>
    </mc:Choice>
    <mc:Fallback xmlns="">
      <p:transition advClick="0" advTm="1500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02BF01D-7983-FF96-60F5-B2727308AC99}"/>
              </a:ext>
            </a:extLst>
          </p:cNvPr>
          <p:cNvSpPr txBox="1"/>
          <p:nvPr/>
        </p:nvSpPr>
        <p:spPr>
          <a:xfrm>
            <a:off x="280445" y="194250"/>
            <a:ext cx="11740867" cy="6555641"/>
          </a:xfrm>
          <a:prstGeom prst="rect">
            <a:avLst/>
          </a:prstGeom>
          <a:noFill/>
        </p:spPr>
        <p:txBody>
          <a:bodyPr wrap="square" rtlCol="0">
            <a:spAutoFit/>
          </a:bodyPr>
          <a:lstStyle/>
          <a:p>
            <a:pPr algn="ctr"/>
            <a:endParaRPr lang="en-US" sz="3600" dirty="0"/>
          </a:p>
          <a:p>
            <a:pPr algn="ctr"/>
            <a:endParaRPr lang="en-US" sz="3600" dirty="0"/>
          </a:p>
          <a:p>
            <a:pPr algn="ctr"/>
            <a:endParaRPr lang="en-US" sz="3600" dirty="0"/>
          </a:p>
          <a:p>
            <a:endParaRPr lang="en-US" sz="4400" b="1" dirty="0"/>
          </a:p>
          <a:p>
            <a:endParaRPr lang="en-US" sz="4400" dirty="0"/>
          </a:p>
          <a:p>
            <a:endParaRPr lang="en-US" sz="4400" dirty="0"/>
          </a:p>
          <a:p>
            <a:endParaRPr lang="en-US" sz="2400" dirty="0"/>
          </a:p>
          <a:p>
            <a:pPr algn="ctr"/>
            <a:endParaRPr lang="en-US" sz="2400" dirty="0"/>
          </a:p>
          <a:p>
            <a:pPr algn="ctr"/>
            <a:r>
              <a:rPr lang="en-US" sz="2400" dirty="0"/>
              <a:t>It was a blessing to celebrate Christ’s resurrection with a beautiful liturgy, talented musicians and  gifted singers. Both services were well attended by a joyful congregation.</a:t>
            </a:r>
            <a:endParaRPr lang="en-US" sz="2400" b="1" dirty="0"/>
          </a:p>
          <a:p>
            <a:pPr algn="ctr"/>
            <a:endParaRPr lang="en-US" sz="2400" b="1" dirty="0"/>
          </a:p>
          <a:p>
            <a:pPr algn="ctr"/>
            <a:r>
              <a:rPr lang="en-US" sz="2400" b="1" dirty="0"/>
              <a:t>Thank You to Pastor, Elders, Altar Guild and our talented musicians.    </a:t>
            </a:r>
          </a:p>
          <a:p>
            <a:endParaRPr lang="en-US" dirty="0"/>
          </a:p>
          <a:p>
            <a:endParaRPr lang="en-US" dirty="0"/>
          </a:p>
        </p:txBody>
      </p:sp>
      <p:pic>
        <p:nvPicPr>
          <p:cNvPr id="5" name="Picture 4">
            <a:extLst>
              <a:ext uri="{FF2B5EF4-FFF2-40B4-BE49-F238E27FC236}">
                <a16:creationId xmlns:a16="http://schemas.microsoft.com/office/drawing/2014/main" id="{56378088-1B9A-B926-FC11-6E72153E0EFF}"/>
              </a:ext>
            </a:extLst>
          </p:cNvPr>
          <p:cNvPicPr>
            <a:picLocks noChangeAspect="1"/>
          </p:cNvPicPr>
          <p:nvPr/>
        </p:nvPicPr>
        <p:blipFill>
          <a:blip r:embed="rId2"/>
          <a:stretch>
            <a:fillRect/>
          </a:stretch>
        </p:blipFill>
        <p:spPr>
          <a:xfrm>
            <a:off x="778595" y="1590279"/>
            <a:ext cx="3244765" cy="2563318"/>
          </a:xfrm>
          <a:prstGeom prst="rect">
            <a:avLst/>
          </a:prstGeom>
        </p:spPr>
      </p:pic>
      <p:sp>
        <p:nvSpPr>
          <p:cNvPr id="2" name="Slide Number Placeholder 1">
            <a:extLst>
              <a:ext uri="{FF2B5EF4-FFF2-40B4-BE49-F238E27FC236}">
                <a16:creationId xmlns:a16="http://schemas.microsoft.com/office/drawing/2014/main" id="{95BCE905-08BD-A4A2-ACC1-D0F2BA0E8769}"/>
              </a:ext>
            </a:extLst>
          </p:cNvPr>
          <p:cNvSpPr>
            <a:spLocks noGrp="1"/>
          </p:cNvSpPr>
          <p:nvPr>
            <p:ph type="sldNum" sz="quarter" idx="12"/>
          </p:nvPr>
        </p:nvSpPr>
        <p:spPr/>
        <p:txBody>
          <a:bodyPr/>
          <a:lstStyle/>
          <a:p>
            <a:fld id="{082BD1CC-91F8-4BD3-8E5B-DF86EA4FDC39}" type="slidenum">
              <a:rPr lang="en-US" smtClean="0"/>
              <a:t>9</a:t>
            </a:fld>
            <a:endParaRPr lang="en-US"/>
          </a:p>
        </p:txBody>
      </p:sp>
      <p:sp>
        <p:nvSpPr>
          <p:cNvPr id="3" name="TextBox 2">
            <a:extLst>
              <a:ext uri="{FF2B5EF4-FFF2-40B4-BE49-F238E27FC236}">
                <a16:creationId xmlns:a16="http://schemas.microsoft.com/office/drawing/2014/main" id="{B6DD13A7-21BB-DB7B-07F3-4AECBBE36134}"/>
              </a:ext>
            </a:extLst>
          </p:cNvPr>
          <p:cNvSpPr txBox="1"/>
          <p:nvPr/>
        </p:nvSpPr>
        <p:spPr>
          <a:xfrm>
            <a:off x="1168400" y="292100"/>
            <a:ext cx="8987536" cy="1200329"/>
          </a:xfrm>
          <a:prstGeom prst="rect">
            <a:avLst/>
          </a:prstGeom>
          <a:noFill/>
        </p:spPr>
        <p:txBody>
          <a:bodyPr wrap="square" rtlCol="0">
            <a:spAutoFit/>
          </a:bodyPr>
          <a:lstStyle/>
          <a:p>
            <a:pPr algn="ctr"/>
            <a:r>
              <a:rPr lang="en-US" sz="3600" b="1" dirty="0">
                <a:highlight>
                  <a:srgbClr val="FFFF00"/>
                </a:highlight>
              </a:rPr>
              <a:t>Joyful Easter </a:t>
            </a:r>
            <a:r>
              <a:rPr lang="en-US" sz="3600" b="1" dirty="0" err="1">
                <a:highlight>
                  <a:srgbClr val="FFFF00"/>
                </a:highlight>
              </a:rPr>
              <a:t>Sonrise</a:t>
            </a:r>
            <a:r>
              <a:rPr lang="en-US" sz="3600" b="1" dirty="0">
                <a:highlight>
                  <a:srgbClr val="FFFF00"/>
                </a:highlight>
              </a:rPr>
              <a:t> and Easter Sunday </a:t>
            </a:r>
          </a:p>
          <a:p>
            <a:pPr algn="ctr"/>
            <a:r>
              <a:rPr lang="en-US" sz="3600" b="1" dirty="0">
                <a:highlight>
                  <a:srgbClr val="FFFF00"/>
                </a:highlight>
              </a:rPr>
              <a:t>Worship Services </a:t>
            </a:r>
          </a:p>
        </p:txBody>
      </p:sp>
      <p:pic>
        <p:nvPicPr>
          <p:cNvPr id="9" name="Picture 8">
            <a:extLst>
              <a:ext uri="{FF2B5EF4-FFF2-40B4-BE49-F238E27FC236}">
                <a16:creationId xmlns:a16="http://schemas.microsoft.com/office/drawing/2014/main" id="{1117F30A-84BB-BCAC-EB13-472469EC0996}"/>
              </a:ext>
            </a:extLst>
          </p:cNvPr>
          <p:cNvPicPr>
            <a:picLocks noChangeAspect="1"/>
          </p:cNvPicPr>
          <p:nvPr/>
        </p:nvPicPr>
        <p:blipFill>
          <a:blip r:embed="rId3"/>
          <a:stretch>
            <a:fillRect/>
          </a:stretch>
        </p:blipFill>
        <p:spPr>
          <a:xfrm>
            <a:off x="8089663" y="1707066"/>
            <a:ext cx="3264137" cy="2497935"/>
          </a:xfrm>
          <a:prstGeom prst="rect">
            <a:avLst/>
          </a:prstGeom>
        </p:spPr>
      </p:pic>
      <p:sp>
        <p:nvSpPr>
          <p:cNvPr id="10" name="TextBox 9">
            <a:extLst>
              <a:ext uri="{FF2B5EF4-FFF2-40B4-BE49-F238E27FC236}">
                <a16:creationId xmlns:a16="http://schemas.microsoft.com/office/drawing/2014/main" id="{359F4918-BEFE-E580-74A8-6BB9B8B11F6C}"/>
              </a:ext>
            </a:extLst>
          </p:cNvPr>
          <p:cNvSpPr txBox="1"/>
          <p:nvPr/>
        </p:nvSpPr>
        <p:spPr>
          <a:xfrm>
            <a:off x="10422423" y="219450"/>
            <a:ext cx="1008609" cy="646331"/>
          </a:xfrm>
          <a:prstGeom prst="rect">
            <a:avLst/>
          </a:prstGeom>
          <a:noFill/>
        </p:spPr>
        <p:txBody>
          <a:bodyPr wrap="none" rtlCol="0">
            <a:spAutoFit/>
          </a:bodyPr>
          <a:lstStyle/>
          <a:p>
            <a:r>
              <a:rPr lang="en-US" dirty="0"/>
              <a:t>2024 </a:t>
            </a:r>
          </a:p>
          <a:p>
            <a:r>
              <a:rPr lang="en-US" dirty="0"/>
              <a:t>Worship</a:t>
            </a:r>
          </a:p>
        </p:txBody>
      </p:sp>
      <p:pic>
        <p:nvPicPr>
          <p:cNvPr id="7" name="Picture 6">
            <a:extLst>
              <a:ext uri="{FF2B5EF4-FFF2-40B4-BE49-F238E27FC236}">
                <a16:creationId xmlns:a16="http://schemas.microsoft.com/office/drawing/2014/main" id="{BF4F17EE-E3A4-AF36-A2D4-9EC4D89B7042}"/>
              </a:ext>
            </a:extLst>
          </p:cNvPr>
          <p:cNvPicPr>
            <a:picLocks noChangeAspect="1"/>
          </p:cNvPicPr>
          <p:nvPr/>
        </p:nvPicPr>
        <p:blipFill>
          <a:blip r:embed="rId4"/>
          <a:stretch>
            <a:fillRect/>
          </a:stretch>
        </p:blipFill>
        <p:spPr>
          <a:xfrm>
            <a:off x="4631699" y="1641683"/>
            <a:ext cx="2928602" cy="2563318"/>
          </a:xfrm>
          <a:prstGeom prst="rect">
            <a:avLst/>
          </a:prstGeom>
        </p:spPr>
      </p:pic>
    </p:spTree>
    <p:extLst>
      <p:ext uri="{BB962C8B-B14F-4D97-AF65-F5344CB8AC3E}">
        <p14:creationId xmlns:p14="http://schemas.microsoft.com/office/powerpoint/2010/main" val="2475450528"/>
      </p:ext>
    </p:extLst>
  </p:cSld>
  <p:clrMapOvr>
    <a:masterClrMapping/>
  </p:clrMapOvr>
  <mc:AlternateContent xmlns:mc="http://schemas.openxmlformats.org/markup-compatibility/2006" xmlns:p14="http://schemas.microsoft.com/office/powerpoint/2010/main">
    <mc:Choice Requires="p14">
      <p:transition p14:dur="10" advClick="0" advTm="15000"/>
    </mc:Choice>
    <mc:Fallback xmlns="">
      <p:transition advClick="0" advTm="15000"/>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27977</TotalTime>
  <Words>2621</Words>
  <Application>Microsoft Office PowerPoint</Application>
  <PresentationFormat>Widescreen</PresentationFormat>
  <Paragraphs>584</Paragraphs>
  <Slides>56</Slides>
  <Notes>21</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56</vt:i4>
      </vt:variant>
    </vt:vector>
  </HeadingPairs>
  <TitlesOfParts>
    <vt:vector size="66" baseType="lpstr">
      <vt:lpstr>Amasis MT Pro Black</vt:lpstr>
      <vt:lpstr>Aptos</vt:lpstr>
      <vt:lpstr>Aptos Display</vt:lpstr>
      <vt:lpstr>Arial</vt:lpstr>
      <vt:lpstr>Calibri</vt:lpstr>
      <vt:lpstr>Calibri Light</vt:lpstr>
      <vt:lpstr>Roboto</vt:lpstr>
      <vt:lpstr>Symbol</vt:lpstr>
      <vt:lpstr>Wingdings</vt:lpstr>
      <vt:lpstr>Office Theme</vt:lpstr>
      <vt:lpstr>   Church Council Year in Review 2024  Thanks Be to God  for another year of serving our Lord’s people within our congregation and throughout the community.      </vt:lpstr>
      <vt:lpstr>Thank You for Supporting Zion’s Ministry,  Missions and Outreach Projects</vt:lpstr>
      <vt:lpstr>On-Line Worship Services and  Information Sharing </vt:lpstr>
      <vt:lpstr>  Outdoor Worship Services at Pavilion  and Gazebo. </vt:lpstr>
      <vt:lpstr> 2024 Music Ministry </vt:lpstr>
      <vt:lpstr> 2024 Altar Guild Activities  </vt:lpstr>
      <vt:lpstr>  Elders Conducted Church Services  while Pastor was on vacation visiting family.     </vt:lpstr>
      <vt:lpstr>PowerPoint Presentation</vt:lpstr>
      <vt:lpstr>PowerPoint Presentation</vt:lpstr>
      <vt:lpstr>  Little Zion Preschool 36th Year   Quality Education With a Christian Foundation </vt:lpstr>
      <vt:lpstr>  First Aid, CPR, NARCAN and AED Training </vt:lpstr>
      <vt:lpstr>  Little Zion Preschool New Sign   Quality Education With a Christian Foundation </vt:lpstr>
      <vt:lpstr> Little Zion Thanksgiving Presentation</vt:lpstr>
      <vt:lpstr>Support for Master’s Mana</vt:lpstr>
      <vt:lpstr>  Hosted Community Blood Drive  </vt:lpstr>
      <vt:lpstr>Direct Mail Postcard Invitations </vt:lpstr>
      <vt:lpstr>PowerPoint Presentation</vt:lpstr>
      <vt:lpstr>PowerPoint Presentation</vt:lpstr>
      <vt:lpstr>PowerPoint Presentation</vt:lpstr>
      <vt:lpstr>PowerPoint Presentation</vt:lpstr>
      <vt:lpstr>PowerPoint Presentation</vt:lpstr>
      <vt:lpstr>2024 Mission Central Project</vt:lpstr>
      <vt:lpstr>Hosted the 2024 Coalition For a Better Wallingford Community Picnic</vt:lpstr>
      <vt:lpstr>Meet &amp; Greet Hospitality Evangelism at Public Events</vt:lpstr>
      <vt:lpstr>PowerPoint Presentation</vt:lpstr>
      <vt:lpstr>Coffee &amp; Hospitality Fellowship</vt:lpstr>
      <vt:lpstr> 2024 Chili Cookoff  </vt:lpstr>
      <vt:lpstr>2024 Zion Men’s Club</vt:lpstr>
      <vt:lpstr> Assembled and Installed  Cabinets For Little Zion Preschool </vt:lpstr>
      <vt:lpstr>2024 Brats &amp; Dog Roast   </vt:lpstr>
      <vt:lpstr>Zion T Shirts</vt:lpstr>
      <vt:lpstr>PowerPoint Presentation</vt:lpstr>
      <vt:lpstr>Continued Monthly Mites Collections</vt:lpstr>
      <vt:lpstr>2024 Quilting Ministry</vt:lpstr>
      <vt:lpstr>2024 Spring Cleanup</vt:lpstr>
      <vt:lpstr>Maintenance of Church Infrastructure</vt:lpstr>
      <vt:lpstr>2024 LED Project</vt:lpstr>
      <vt:lpstr>Roofing Project Completion</vt:lpstr>
      <vt:lpstr>2024 Plumbing &amp; Heating Projects </vt:lpstr>
      <vt:lpstr> Established Snow &amp; Ice Removal Contract  </vt:lpstr>
      <vt:lpstr>Landscaping Project at the Zion Rock</vt:lpstr>
      <vt:lpstr>Painted Metal Chairs</vt:lpstr>
      <vt:lpstr>2024 Rally Day Picnic</vt:lpstr>
      <vt:lpstr>2024  Easter Egg Hunt</vt:lpstr>
      <vt:lpstr>2024 Strawberry Shortcake event.   </vt:lpstr>
      <vt:lpstr>2024 Valentine Dinner </vt:lpstr>
      <vt:lpstr>2024 Scarecrow  Festival</vt:lpstr>
      <vt:lpstr>2024 Congregation Brunch &amp; Voter’s Meeting</vt:lpstr>
      <vt:lpstr>2024 Stewardship Presentation</vt:lpstr>
      <vt:lpstr>PowerPoint Presentation</vt:lpstr>
      <vt:lpstr>2024 Christmas Tree Trimming </vt:lpstr>
      <vt:lpstr>PowerPoint Presentation</vt:lpstr>
      <vt:lpstr>PowerPoint Presentation</vt:lpstr>
      <vt:lpstr>Communication of 2024 Goals &amp; Accomplishments</vt:lpstr>
      <vt:lpstr>2024 a Year of Increased Communication,  Evangelism &amp; Outreach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2024   Thank You for All the Remarkable   Zion Lutheran Church  Accomplishments</dc:title>
  <dc:creator>Stephhen Schwink</dc:creator>
  <cp:lastModifiedBy>Stephen Schwink</cp:lastModifiedBy>
  <cp:revision>4</cp:revision>
  <cp:lastPrinted>2024-12-02T22:56:29Z</cp:lastPrinted>
  <dcterms:created xsi:type="dcterms:W3CDTF">2024-04-12T23:28:32Z</dcterms:created>
  <dcterms:modified xsi:type="dcterms:W3CDTF">2025-01-15T14:08:34Z</dcterms:modified>
</cp:coreProperties>
</file>